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302" r:id="rId5"/>
    <p:sldId id="303" r:id="rId6"/>
    <p:sldId id="268" r:id="rId7"/>
    <p:sldId id="316" r:id="rId8"/>
    <p:sldId id="325" r:id="rId9"/>
    <p:sldId id="262" r:id="rId10"/>
    <p:sldId id="265" r:id="rId11"/>
    <p:sldId id="304" r:id="rId12"/>
    <p:sldId id="305" r:id="rId13"/>
    <p:sldId id="314" r:id="rId14"/>
    <p:sldId id="269" r:id="rId15"/>
    <p:sldId id="272" r:id="rId16"/>
    <p:sldId id="274" r:id="rId17"/>
    <p:sldId id="307" r:id="rId18"/>
    <p:sldId id="308" r:id="rId19"/>
    <p:sldId id="301" r:id="rId20"/>
    <p:sldId id="311" r:id="rId21"/>
    <p:sldId id="317" r:id="rId22"/>
    <p:sldId id="324" r:id="rId23"/>
    <p:sldId id="318" r:id="rId24"/>
    <p:sldId id="312" r:id="rId25"/>
    <p:sldId id="313" r:id="rId26"/>
    <p:sldId id="319" r:id="rId27"/>
    <p:sldId id="322" r:id="rId28"/>
    <p:sldId id="320" r:id="rId29"/>
    <p:sldId id="321" r:id="rId30"/>
    <p:sldId id="323" r:id="rId31"/>
    <p:sldId id="3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8F55-DFDA-62B6-FCC0-5E641483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50664-454B-A130-C1D6-2995471CB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E7965-E0C4-EA55-3CF3-730A51E9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FC4B-8FA4-B035-9F4E-6E7F7C00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84F10-4594-657D-9F96-05AE8CDA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3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73ED-2089-9DE8-B67A-352D7F97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6545B-F4BA-6CE6-D78D-86AD51CF6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36A4E-687E-8279-883A-225A2B4B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85953-1CD2-6231-BE9B-28FC0743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00E2E-A0F3-5A31-C900-E6EAEE50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6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C742E-0FFA-7741-184B-A1C7BA816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57503-11EA-F76B-C9C3-480D673AC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9A063-413B-D1BC-A55C-9B8AD21A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E9A39-8147-2A4C-3EB2-173822F9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285F3-CF2E-42D8-0A49-68A0DB68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7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Franklin Gothic Demi Cond"/>
                <a:cs typeface="Franklin Gothic Demi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13596" y="1545131"/>
            <a:ext cx="5389033" cy="3254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50" b="0" i="0">
                <a:solidFill>
                  <a:schemeClr val="tx1"/>
                </a:solidFill>
                <a:latin typeface="Franklin Gothic Medium Cond"/>
                <a:cs typeface="Franklin Gothic Medium C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98553" y="1554783"/>
            <a:ext cx="5187527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chemeClr val="tx1"/>
                </a:solidFill>
                <a:latin typeface="Franklin Gothic Medium Cond"/>
                <a:cs typeface="Franklin Gothic Medium Cond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1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4E066-4B89-7AF0-0809-524F04238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2CF69-C276-5792-1E9D-97E226B5D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E4C3-F928-E22B-E21E-28F360B03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B6A40-FCEA-D6CB-11AA-12C91811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A848B-5DE1-7B8E-4CEA-3F8E1A9DE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1AA41-53A6-FAB4-04D5-AA05B6092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EB1E4-498A-84E3-E808-932303941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3D6AA-604C-AC7E-91C5-664B9EEB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6F183-8CD0-4BD7-50A9-E115B62D4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4AF36-1E83-7D62-C7AD-B46834B5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3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6D2B-47F8-154A-B66D-64A6B338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F251F-A07C-A9C3-EEF4-FBE91EAE3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7870D-6709-4F2B-AECB-DFB4C9044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FDA9F-B458-444A-87A7-E03DA1F0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7C6FF-239D-BA2E-8CB2-A98A74A7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B3B4A-A4B8-F19D-41D3-21716B81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0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9065-8A01-885E-BF81-C3AFC711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B8689-804E-B975-0E4B-077E5700F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52228-7436-758B-E2F4-CE482A3C5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5BD32-6461-7C29-40D1-16E2CF95A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12F92-F070-82E0-4E56-C46CAEC3C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3BF5E0-E524-592A-E9D8-3B2DF726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2E3CBC-AC2D-1227-6306-40D28383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189E1-8E70-F84E-ACC5-88A9D35B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1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EE22-4360-8DDD-C7C7-30BACA98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E8ABD-BF74-EF4B-3194-9BA8AB58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96E87-B6AD-602C-B09F-154B05FB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A950F-259A-F641-3DB6-E059439E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2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FBDFE8-30EF-96F3-E1F1-6459414AD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3C652B-FEC4-7A07-0A14-5F7D7DC5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A4E1A-5AF2-AA06-5458-433165D0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3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4BDD-63BD-191E-2DAD-46F0F11C8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66FBB-A258-E0A2-17B2-11AD55692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91E27-44CD-8A3E-BD2C-7C26BC454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B7950-2B7A-5977-D397-4D54095D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6AECF-3537-92D4-4004-2D83646F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5AF17-07FA-1E72-DD3A-5A06C305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3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875C5-4F39-6951-C0F3-FCCB0F08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670430-5DF1-1ECE-0945-DC653A1021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60C4D-2E8E-0C88-1375-374BB1C9E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8ACC0-D483-56EB-F01C-6C173D5DD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764C8-663C-D115-0C1F-67BC1B807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0BF66-B06C-4539-DD6A-6AD10FC9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0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2424B-C254-9CE8-9D0D-202BD2A2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11B22-29D9-0842-7CD3-E3EDFDA09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9482D-EAF8-C557-D3DA-8E0CB2FB5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1AD51-A352-403C-B4FC-8BC2BA3FEE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82A5C-3AF0-9552-351D-D250C2D59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66325-224A-8F91-428E-115D6893B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7E5B6-BE11-4992-A3C9-EF0BDF0D0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0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frank.shockey@fema.dhs.gov" TargetMode="External"/><Relationship Id="rId2" Type="http://schemas.openxmlformats.org/officeDocument/2006/relationships/hyperlink" Target="mailto:james.sink@fema.dhs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yan.Pichler@wisconsin.g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rowncounty.maps.arcgis.com/apps/webappviewer/index.html?id=29a9b59d678d45468b538692d2752dd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7733-1AAA-A57B-D585-D4A721D72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3522"/>
            <a:ext cx="9144000" cy="2387600"/>
          </a:xfrm>
        </p:spPr>
        <p:txBody>
          <a:bodyPr/>
          <a:lstStyle/>
          <a:p>
            <a:r>
              <a:rPr lang="en-US" b="1" dirty="0"/>
              <a:t>Northeast Chapter of Land Surveying Summer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9F707-DEBD-C173-FD34-187D814E8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387" y="3794985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/>
              <a:t>Brown County Zoning update on new FEMA maps</a:t>
            </a:r>
          </a:p>
          <a:p>
            <a:endParaRPr lang="en-US" sz="4400" dirty="0"/>
          </a:p>
          <a:p>
            <a:r>
              <a:rPr lang="en-US" sz="4400" dirty="0"/>
              <a:t>Matt Heyroth – Zoning Administrator</a:t>
            </a:r>
          </a:p>
        </p:txBody>
      </p:sp>
    </p:spTree>
    <p:extLst>
      <p:ext uri="{BB962C8B-B14F-4D97-AF65-F5344CB8AC3E}">
        <p14:creationId xmlns:p14="http://schemas.microsoft.com/office/powerpoint/2010/main" val="3080267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95116" y="1410512"/>
            <a:ext cx="6073140" cy="3415665"/>
            <a:chOff x="3071116" y="1410511"/>
            <a:chExt cx="6073140" cy="3415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1116" y="1410511"/>
              <a:ext cx="6072882" cy="341546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09158" y="1761916"/>
              <a:ext cx="1163320" cy="8255"/>
            </a:xfrm>
            <a:custGeom>
              <a:avLst/>
              <a:gdLst/>
              <a:ahLst/>
              <a:cxnLst/>
              <a:rect l="l" t="t" r="r" b="b"/>
              <a:pathLst>
                <a:path w="1163320" h="8255">
                  <a:moveTo>
                    <a:pt x="829665" y="2280"/>
                  </a:moveTo>
                  <a:lnTo>
                    <a:pt x="787196" y="2280"/>
                  </a:lnTo>
                  <a:lnTo>
                    <a:pt x="589924" y="3894"/>
                  </a:lnTo>
                  <a:lnTo>
                    <a:pt x="95353" y="7120"/>
                  </a:lnTo>
                  <a:lnTo>
                    <a:pt x="20917" y="7120"/>
                  </a:lnTo>
                  <a:lnTo>
                    <a:pt x="0" y="7955"/>
                  </a:lnTo>
                  <a:lnTo>
                    <a:pt x="829665" y="2280"/>
                  </a:lnTo>
                  <a:close/>
                </a:path>
                <a:path w="1163320" h="8255">
                  <a:moveTo>
                    <a:pt x="1163159" y="0"/>
                  </a:moveTo>
                  <a:lnTo>
                    <a:pt x="829665" y="2280"/>
                  </a:lnTo>
                  <a:lnTo>
                    <a:pt x="882549" y="2280"/>
                  </a:lnTo>
                  <a:lnTo>
                    <a:pt x="1163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09158" y="1761916"/>
              <a:ext cx="1163320" cy="8255"/>
            </a:xfrm>
            <a:custGeom>
              <a:avLst/>
              <a:gdLst/>
              <a:ahLst/>
              <a:cxnLst/>
              <a:rect l="l" t="t" r="r" b="b"/>
              <a:pathLst>
                <a:path w="1163320" h="8255">
                  <a:moveTo>
                    <a:pt x="1163159" y="0"/>
                  </a:moveTo>
                  <a:lnTo>
                    <a:pt x="995650" y="1446"/>
                  </a:lnTo>
                  <a:lnTo>
                    <a:pt x="882549" y="2280"/>
                  </a:lnTo>
                  <a:lnTo>
                    <a:pt x="881771" y="2280"/>
                  </a:lnTo>
                  <a:lnTo>
                    <a:pt x="880157" y="2280"/>
                  </a:lnTo>
                  <a:lnTo>
                    <a:pt x="787196" y="2280"/>
                  </a:lnTo>
                  <a:lnTo>
                    <a:pt x="589924" y="3894"/>
                  </a:lnTo>
                  <a:lnTo>
                    <a:pt x="575626" y="3894"/>
                  </a:lnTo>
                  <a:lnTo>
                    <a:pt x="541023" y="3894"/>
                  </a:lnTo>
                  <a:lnTo>
                    <a:pt x="535516" y="3894"/>
                  </a:lnTo>
                  <a:lnTo>
                    <a:pt x="533068" y="3894"/>
                  </a:lnTo>
                  <a:lnTo>
                    <a:pt x="404891" y="4673"/>
                  </a:lnTo>
                  <a:lnTo>
                    <a:pt x="404057" y="4673"/>
                  </a:lnTo>
                  <a:lnTo>
                    <a:pt x="95353" y="7120"/>
                  </a:lnTo>
                  <a:lnTo>
                    <a:pt x="20917" y="7120"/>
                  </a:lnTo>
                  <a:lnTo>
                    <a:pt x="0" y="7955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97920" y="2096432"/>
              <a:ext cx="1122045" cy="5715"/>
            </a:xfrm>
            <a:custGeom>
              <a:avLst/>
              <a:gdLst/>
              <a:ahLst/>
              <a:cxnLst/>
              <a:rect l="l" t="t" r="r" b="b"/>
              <a:pathLst>
                <a:path w="1122045" h="5714">
                  <a:moveTo>
                    <a:pt x="1121434" y="0"/>
                  </a:moveTo>
                  <a:lnTo>
                    <a:pt x="586864" y="2392"/>
                  </a:lnTo>
                  <a:lnTo>
                    <a:pt x="517046" y="2392"/>
                  </a:lnTo>
                  <a:lnTo>
                    <a:pt x="510648" y="3226"/>
                  </a:lnTo>
                  <a:lnTo>
                    <a:pt x="416129" y="3226"/>
                  </a:lnTo>
                  <a:lnTo>
                    <a:pt x="298300" y="4005"/>
                  </a:lnTo>
                  <a:lnTo>
                    <a:pt x="36105" y="5507"/>
                  </a:lnTo>
                  <a:lnTo>
                    <a:pt x="0" y="5507"/>
                  </a:lnTo>
                  <a:lnTo>
                    <a:pt x="1121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97920" y="2096432"/>
              <a:ext cx="1122045" cy="5715"/>
            </a:xfrm>
            <a:custGeom>
              <a:avLst/>
              <a:gdLst/>
              <a:ahLst/>
              <a:cxnLst/>
              <a:rect l="l" t="t" r="r" b="b"/>
              <a:pathLst>
                <a:path w="1122045" h="5714">
                  <a:moveTo>
                    <a:pt x="0" y="5507"/>
                  </a:moveTo>
                  <a:lnTo>
                    <a:pt x="36105" y="5507"/>
                  </a:lnTo>
                  <a:lnTo>
                    <a:pt x="298300" y="4005"/>
                  </a:lnTo>
                  <a:lnTo>
                    <a:pt x="416129" y="3226"/>
                  </a:lnTo>
                  <a:lnTo>
                    <a:pt x="469758" y="3226"/>
                  </a:lnTo>
                  <a:lnTo>
                    <a:pt x="510648" y="3226"/>
                  </a:lnTo>
                  <a:lnTo>
                    <a:pt x="517046" y="2392"/>
                  </a:lnTo>
                  <a:lnTo>
                    <a:pt x="521051" y="2392"/>
                  </a:lnTo>
                  <a:lnTo>
                    <a:pt x="523499" y="2392"/>
                  </a:lnTo>
                  <a:lnTo>
                    <a:pt x="586864" y="2392"/>
                  </a:lnTo>
                  <a:lnTo>
                    <a:pt x="1111031" y="0"/>
                  </a:lnTo>
                  <a:lnTo>
                    <a:pt x="1121434" y="0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97920" y="2319461"/>
              <a:ext cx="815340" cy="40640"/>
            </a:xfrm>
            <a:custGeom>
              <a:avLst/>
              <a:gdLst/>
              <a:ahLst/>
              <a:cxnLst/>
              <a:rect l="l" t="t" r="r" b="b"/>
              <a:pathLst>
                <a:path w="815339" h="40639">
                  <a:moveTo>
                    <a:pt x="65667" y="36828"/>
                  </a:moveTo>
                  <a:lnTo>
                    <a:pt x="64199" y="36828"/>
                  </a:lnTo>
                  <a:lnTo>
                    <a:pt x="40110" y="37662"/>
                  </a:lnTo>
                  <a:lnTo>
                    <a:pt x="37718" y="37662"/>
                  </a:lnTo>
                  <a:lnTo>
                    <a:pt x="15298" y="39276"/>
                  </a:lnTo>
                  <a:lnTo>
                    <a:pt x="11237" y="39276"/>
                  </a:lnTo>
                  <a:lnTo>
                    <a:pt x="0" y="40055"/>
                  </a:lnTo>
                  <a:lnTo>
                    <a:pt x="65667" y="36828"/>
                  </a:lnTo>
                  <a:close/>
                </a:path>
                <a:path w="815339" h="40639">
                  <a:moveTo>
                    <a:pt x="98500" y="35215"/>
                  </a:moveTo>
                  <a:lnTo>
                    <a:pt x="85784" y="35215"/>
                  </a:lnTo>
                  <a:lnTo>
                    <a:pt x="77829" y="36049"/>
                  </a:lnTo>
                  <a:lnTo>
                    <a:pt x="70541" y="36049"/>
                  </a:lnTo>
                  <a:lnTo>
                    <a:pt x="65874" y="36818"/>
                  </a:lnTo>
                  <a:lnTo>
                    <a:pt x="98500" y="35215"/>
                  </a:lnTo>
                  <a:close/>
                </a:path>
                <a:path w="815339" h="40639">
                  <a:moveTo>
                    <a:pt x="101932" y="35046"/>
                  </a:moveTo>
                  <a:lnTo>
                    <a:pt x="98500" y="35215"/>
                  </a:lnTo>
                  <a:lnTo>
                    <a:pt x="99414" y="35215"/>
                  </a:lnTo>
                  <a:lnTo>
                    <a:pt x="101932" y="35046"/>
                  </a:lnTo>
                  <a:close/>
                </a:path>
                <a:path w="815339" h="40639">
                  <a:moveTo>
                    <a:pt x="408721" y="19971"/>
                  </a:moveTo>
                  <a:lnTo>
                    <a:pt x="398382" y="19971"/>
                  </a:lnTo>
                  <a:lnTo>
                    <a:pt x="391261" y="20806"/>
                  </a:lnTo>
                  <a:lnTo>
                    <a:pt x="129178" y="33601"/>
                  </a:lnTo>
                  <a:lnTo>
                    <a:pt x="123503" y="33601"/>
                  </a:lnTo>
                  <a:lnTo>
                    <a:pt x="101932" y="35046"/>
                  </a:lnTo>
                  <a:lnTo>
                    <a:pt x="408721" y="19971"/>
                  </a:lnTo>
                  <a:close/>
                </a:path>
                <a:path w="815339" h="40639">
                  <a:moveTo>
                    <a:pt x="412068" y="19807"/>
                  </a:moveTo>
                  <a:lnTo>
                    <a:pt x="408721" y="19971"/>
                  </a:lnTo>
                  <a:lnTo>
                    <a:pt x="412068" y="19971"/>
                  </a:lnTo>
                  <a:lnTo>
                    <a:pt x="412068" y="19807"/>
                  </a:lnTo>
                  <a:close/>
                </a:path>
                <a:path w="815339" h="40639">
                  <a:moveTo>
                    <a:pt x="815179" y="0"/>
                  </a:moveTo>
                  <a:lnTo>
                    <a:pt x="412846" y="19137"/>
                  </a:lnTo>
                  <a:lnTo>
                    <a:pt x="412068" y="19137"/>
                  </a:lnTo>
                  <a:lnTo>
                    <a:pt x="412068" y="19807"/>
                  </a:lnTo>
                  <a:lnTo>
                    <a:pt x="8151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97920" y="2319461"/>
              <a:ext cx="815340" cy="40640"/>
            </a:xfrm>
            <a:custGeom>
              <a:avLst/>
              <a:gdLst/>
              <a:ahLst/>
              <a:cxnLst/>
              <a:rect l="l" t="t" r="r" b="b"/>
              <a:pathLst>
                <a:path w="815339" h="40639">
                  <a:moveTo>
                    <a:pt x="0" y="40055"/>
                  </a:moveTo>
                  <a:lnTo>
                    <a:pt x="11237" y="39276"/>
                  </a:lnTo>
                  <a:lnTo>
                    <a:pt x="15298" y="39276"/>
                  </a:lnTo>
                  <a:lnTo>
                    <a:pt x="37718" y="37662"/>
                  </a:lnTo>
                  <a:lnTo>
                    <a:pt x="40110" y="37662"/>
                  </a:lnTo>
                  <a:lnTo>
                    <a:pt x="64199" y="36828"/>
                  </a:lnTo>
                  <a:lnTo>
                    <a:pt x="65812" y="36828"/>
                  </a:lnTo>
                  <a:lnTo>
                    <a:pt x="70541" y="36049"/>
                  </a:lnTo>
                  <a:lnTo>
                    <a:pt x="71320" y="36049"/>
                  </a:lnTo>
                  <a:lnTo>
                    <a:pt x="77829" y="36049"/>
                  </a:lnTo>
                  <a:lnTo>
                    <a:pt x="85784" y="35215"/>
                  </a:lnTo>
                  <a:lnTo>
                    <a:pt x="95409" y="35215"/>
                  </a:lnTo>
                  <a:lnTo>
                    <a:pt x="97022" y="35215"/>
                  </a:lnTo>
                  <a:lnTo>
                    <a:pt x="99414" y="35215"/>
                  </a:lnTo>
                  <a:lnTo>
                    <a:pt x="123503" y="33601"/>
                  </a:lnTo>
                  <a:lnTo>
                    <a:pt x="129178" y="33601"/>
                  </a:lnTo>
                  <a:lnTo>
                    <a:pt x="391261" y="20806"/>
                  </a:lnTo>
                  <a:lnTo>
                    <a:pt x="398382" y="19971"/>
                  </a:lnTo>
                  <a:lnTo>
                    <a:pt x="401664" y="19971"/>
                  </a:lnTo>
                  <a:lnTo>
                    <a:pt x="408006" y="19971"/>
                  </a:lnTo>
                  <a:lnTo>
                    <a:pt x="410454" y="19971"/>
                  </a:lnTo>
                  <a:lnTo>
                    <a:pt x="411233" y="19971"/>
                  </a:lnTo>
                  <a:lnTo>
                    <a:pt x="412068" y="19971"/>
                  </a:lnTo>
                  <a:lnTo>
                    <a:pt x="412068" y="19137"/>
                  </a:lnTo>
                  <a:lnTo>
                    <a:pt x="412846" y="19137"/>
                  </a:lnTo>
                  <a:lnTo>
                    <a:pt x="586864" y="11182"/>
                  </a:lnTo>
                  <a:lnTo>
                    <a:pt x="815179" y="0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97909" y="2769488"/>
              <a:ext cx="1019810" cy="20955"/>
            </a:xfrm>
            <a:custGeom>
              <a:avLst/>
              <a:gdLst/>
              <a:ahLst/>
              <a:cxnLst/>
              <a:rect l="l" t="t" r="r" b="b"/>
              <a:pathLst>
                <a:path w="1019810" h="20955">
                  <a:moveTo>
                    <a:pt x="57708" y="19735"/>
                  </a:moveTo>
                  <a:lnTo>
                    <a:pt x="0" y="20904"/>
                  </a:lnTo>
                  <a:lnTo>
                    <a:pt x="47294" y="20129"/>
                  </a:lnTo>
                  <a:lnTo>
                    <a:pt x="57708" y="19735"/>
                  </a:lnTo>
                  <a:close/>
                </a:path>
                <a:path w="1019810" h="20955">
                  <a:moveTo>
                    <a:pt x="99707" y="18897"/>
                  </a:moveTo>
                  <a:lnTo>
                    <a:pt x="69875" y="19291"/>
                  </a:lnTo>
                  <a:lnTo>
                    <a:pt x="57708" y="19735"/>
                  </a:lnTo>
                  <a:lnTo>
                    <a:pt x="99707" y="18897"/>
                  </a:lnTo>
                  <a:close/>
                </a:path>
                <a:path w="1019810" h="20955">
                  <a:moveTo>
                    <a:pt x="164134" y="17589"/>
                  </a:moveTo>
                  <a:lnTo>
                    <a:pt x="99707" y="18897"/>
                  </a:lnTo>
                  <a:lnTo>
                    <a:pt x="128346" y="18516"/>
                  </a:lnTo>
                  <a:lnTo>
                    <a:pt x="164134" y="17589"/>
                  </a:lnTo>
                  <a:close/>
                </a:path>
                <a:path w="1019810" h="20955">
                  <a:moveTo>
                    <a:pt x="320014" y="14452"/>
                  </a:moveTo>
                  <a:lnTo>
                    <a:pt x="305485" y="14452"/>
                  </a:lnTo>
                  <a:lnTo>
                    <a:pt x="164134" y="17589"/>
                  </a:lnTo>
                  <a:lnTo>
                    <a:pt x="320014" y="14452"/>
                  </a:lnTo>
                  <a:close/>
                </a:path>
                <a:path w="1019810" h="20955">
                  <a:moveTo>
                    <a:pt x="434187" y="12153"/>
                  </a:moveTo>
                  <a:lnTo>
                    <a:pt x="320014" y="14452"/>
                  </a:lnTo>
                  <a:lnTo>
                    <a:pt x="341528" y="14452"/>
                  </a:lnTo>
                  <a:lnTo>
                    <a:pt x="434187" y="12153"/>
                  </a:lnTo>
                  <a:close/>
                </a:path>
                <a:path w="1019810" h="20955">
                  <a:moveTo>
                    <a:pt x="480009" y="11226"/>
                  </a:moveTo>
                  <a:lnTo>
                    <a:pt x="471373" y="11226"/>
                  </a:lnTo>
                  <a:lnTo>
                    <a:pt x="434187" y="12153"/>
                  </a:lnTo>
                  <a:lnTo>
                    <a:pt x="480009" y="11226"/>
                  </a:lnTo>
                  <a:close/>
                </a:path>
                <a:path w="1019810" h="20955">
                  <a:moveTo>
                    <a:pt x="508266" y="10160"/>
                  </a:moveTo>
                  <a:lnTo>
                    <a:pt x="501256" y="10160"/>
                  </a:lnTo>
                  <a:lnTo>
                    <a:pt x="501256" y="11430"/>
                  </a:lnTo>
                  <a:lnTo>
                    <a:pt x="508266" y="11430"/>
                  </a:lnTo>
                  <a:lnTo>
                    <a:pt x="508266" y="10160"/>
                  </a:lnTo>
                  <a:close/>
                </a:path>
                <a:path w="1019810" h="20955">
                  <a:moveTo>
                    <a:pt x="578307" y="8890"/>
                  </a:moveTo>
                  <a:lnTo>
                    <a:pt x="564235" y="8890"/>
                  </a:lnTo>
                  <a:lnTo>
                    <a:pt x="564235" y="10160"/>
                  </a:lnTo>
                  <a:lnTo>
                    <a:pt x="578307" y="10160"/>
                  </a:lnTo>
                  <a:lnTo>
                    <a:pt x="578307" y="8890"/>
                  </a:lnTo>
                  <a:close/>
                </a:path>
                <a:path w="1019810" h="20955">
                  <a:moveTo>
                    <a:pt x="601395" y="8775"/>
                  </a:moveTo>
                  <a:lnTo>
                    <a:pt x="586867" y="8775"/>
                  </a:lnTo>
                  <a:lnTo>
                    <a:pt x="582523" y="9156"/>
                  </a:lnTo>
                  <a:lnTo>
                    <a:pt x="601395" y="8775"/>
                  </a:lnTo>
                  <a:close/>
                </a:path>
                <a:path w="1019810" h="20955">
                  <a:moveTo>
                    <a:pt x="635914" y="7620"/>
                  </a:moveTo>
                  <a:lnTo>
                    <a:pt x="627202" y="7620"/>
                  </a:lnTo>
                  <a:lnTo>
                    <a:pt x="627202" y="8890"/>
                  </a:lnTo>
                  <a:lnTo>
                    <a:pt x="635914" y="8890"/>
                  </a:lnTo>
                  <a:lnTo>
                    <a:pt x="635914" y="7620"/>
                  </a:lnTo>
                  <a:close/>
                </a:path>
                <a:path w="1019810" h="20955">
                  <a:moveTo>
                    <a:pt x="826795" y="1270"/>
                  </a:moveTo>
                  <a:lnTo>
                    <a:pt x="816140" y="1270"/>
                  </a:lnTo>
                  <a:lnTo>
                    <a:pt x="816140" y="7620"/>
                  </a:lnTo>
                  <a:lnTo>
                    <a:pt x="826795" y="7620"/>
                  </a:lnTo>
                  <a:lnTo>
                    <a:pt x="826795" y="1270"/>
                  </a:lnTo>
                  <a:close/>
                </a:path>
                <a:path w="1019810" h="20955">
                  <a:moveTo>
                    <a:pt x="1019213" y="0"/>
                  </a:moveTo>
                  <a:lnTo>
                    <a:pt x="1005065" y="0"/>
                  </a:lnTo>
                  <a:lnTo>
                    <a:pt x="1005065" y="1270"/>
                  </a:lnTo>
                  <a:lnTo>
                    <a:pt x="1019213" y="1270"/>
                  </a:lnTo>
                  <a:lnTo>
                    <a:pt x="10192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97920" y="2769469"/>
              <a:ext cx="1037590" cy="20955"/>
            </a:xfrm>
            <a:custGeom>
              <a:avLst/>
              <a:gdLst/>
              <a:ahLst/>
              <a:cxnLst/>
              <a:rect l="l" t="t" r="r" b="b"/>
              <a:pathLst>
                <a:path w="1037589" h="20955">
                  <a:moveTo>
                    <a:pt x="0" y="20917"/>
                  </a:moveTo>
                  <a:lnTo>
                    <a:pt x="47287" y="20138"/>
                  </a:lnTo>
                  <a:lnTo>
                    <a:pt x="69874" y="19304"/>
                  </a:lnTo>
                  <a:lnTo>
                    <a:pt x="128343" y="18525"/>
                  </a:lnTo>
                  <a:lnTo>
                    <a:pt x="160387" y="17691"/>
                  </a:lnTo>
                  <a:lnTo>
                    <a:pt x="305476" y="14464"/>
                  </a:lnTo>
                  <a:lnTo>
                    <a:pt x="317493" y="14464"/>
                  </a:lnTo>
                  <a:lnTo>
                    <a:pt x="334349" y="14464"/>
                  </a:lnTo>
                  <a:lnTo>
                    <a:pt x="338299" y="14464"/>
                  </a:lnTo>
                  <a:lnTo>
                    <a:pt x="339078" y="14464"/>
                  </a:lnTo>
                  <a:lnTo>
                    <a:pt x="341526" y="14464"/>
                  </a:lnTo>
                  <a:lnTo>
                    <a:pt x="471372" y="11237"/>
                  </a:lnTo>
                  <a:lnTo>
                    <a:pt x="485836" y="11237"/>
                  </a:lnTo>
                  <a:lnTo>
                    <a:pt x="573234" y="9568"/>
                  </a:lnTo>
                  <a:lnTo>
                    <a:pt x="577963" y="9568"/>
                  </a:lnTo>
                  <a:lnTo>
                    <a:pt x="586864" y="8789"/>
                  </a:lnTo>
                  <a:lnTo>
                    <a:pt x="604444" y="8789"/>
                  </a:lnTo>
                  <a:lnTo>
                    <a:pt x="615626" y="8789"/>
                  </a:lnTo>
                  <a:lnTo>
                    <a:pt x="616460" y="8789"/>
                  </a:lnTo>
                  <a:lnTo>
                    <a:pt x="618908" y="8789"/>
                  </a:lnTo>
                  <a:lnTo>
                    <a:pt x="646168" y="7955"/>
                  </a:lnTo>
                  <a:lnTo>
                    <a:pt x="1014064" y="834"/>
                  </a:lnTo>
                  <a:lnTo>
                    <a:pt x="1037263" y="0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97920" y="3088741"/>
              <a:ext cx="1174750" cy="74930"/>
            </a:xfrm>
            <a:custGeom>
              <a:avLst/>
              <a:gdLst/>
              <a:ahLst/>
              <a:cxnLst/>
              <a:rect l="l" t="t" r="r" b="b"/>
              <a:pathLst>
                <a:path w="1174750" h="74930">
                  <a:moveTo>
                    <a:pt x="0" y="0"/>
                  </a:moveTo>
                  <a:lnTo>
                    <a:pt x="52961" y="4061"/>
                  </a:lnTo>
                  <a:lnTo>
                    <a:pt x="271819" y="17691"/>
                  </a:lnTo>
                  <a:lnTo>
                    <a:pt x="294238" y="19304"/>
                  </a:lnTo>
                  <a:lnTo>
                    <a:pt x="299802" y="19304"/>
                  </a:lnTo>
                  <a:lnTo>
                    <a:pt x="331957" y="21752"/>
                  </a:lnTo>
                  <a:lnTo>
                    <a:pt x="402443" y="25646"/>
                  </a:lnTo>
                  <a:lnTo>
                    <a:pt x="586864" y="37774"/>
                  </a:lnTo>
                  <a:lnTo>
                    <a:pt x="876931" y="56132"/>
                  </a:lnTo>
                  <a:lnTo>
                    <a:pt x="908252" y="57746"/>
                  </a:lnTo>
                  <a:lnTo>
                    <a:pt x="946749" y="60193"/>
                  </a:lnTo>
                  <a:lnTo>
                    <a:pt x="952312" y="60972"/>
                  </a:lnTo>
                  <a:lnTo>
                    <a:pt x="957987" y="60972"/>
                  </a:lnTo>
                  <a:lnTo>
                    <a:pt x="967556" y="61807"/>
                  </a:lnTo>
                  <a:lnTo>
                    <a:pt x="971505" y="61807"/>
                  </a:lnTo>
                  <a:lnTo>
                    <a:pt x="982020" y="62641"/>
                  </a:lnTo>
                  <a:lnTo>
                    <a:pt x="1017291" y="65033"/>
                  </a:lnTo>
                  <a:lnTo>
                    <a:pt x="1174396" y="74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97920" y="3088741"/>
              <a:ext cx="1174750" cy="74930"/>
            </a:xfrm>
            <a:custGeom>
              <a:avLst/>
              <a:gdLst/>
              <a:ahLst/>
              <a:cxnLst/>
              <a:rect l="l" t="t" r="r" b="b"/>
              <a:pathLst>
                <a:path w="1174750" h="74930">
                  <a:moveTo>
                    <a:pt x="0" y="0"/>
                  </a:moveTo>
                  <a:lnTo>
                    <a:pt x="52961" y="4061"/>
                  </a:lnTo>
                  <a:lnTo>
                    <a:pt x="233321" y="15243"/>
                  </a:lnTo>
                  <a:lnTo>
                    <a:pt x="271819" y="17691"/>
                  </a:lnTo>
                  <a:lnTo>
                    <a:pt x="294238" y="19304"/>
                  </a:lnTo>
                  <a:lnTo>
                    <a:pt x="298967" y="19304"/>
                  </a:lnTo>
                  <a:lnTo>
                    <a:pt x="299802" y="19304"/>
                  </a:lnTo>
                  <a:lnTo>
                    <a:pt x="331957" y="21752"/>
                  </a:lnTo>
                  <a:lnTo>
                    <a:pt x="402443" y="25646"/>
                  </a:lnTo>
                  <a:lnTo>
                    <a:pt x="586864" y="37774"/>
                  </a:lnTo>
                  <a:lnTo>
                    <a:pt x="610897" y="39276"/>
                  </a:lnTo>
                  <a:lnTo>
                    <a:pt x="876931" y="56132"/>
                  </a:lnTo>
                  <a:lnTo>
                    <a:pt x="907473" y="57746"/>
                  </a:lnTo>
                  <a:lnTo>
                    <a:pt x="908252" y="57746"/>
                  </a:lnTo>
                  <a:lnTo>
                    <a:pt x="946749" y="60193"/>
                  </a:lnTo>
                  <a:lnTo>
                    <a:pt x="952312" y="60972"/>
                  </a:lnTo>
                  <a:lnTo>
                    <a:pt x="957987" y="60972"/>
                  </a:lnTo>
                  <a:lnTo>
                    <a:pt x="967556" y="61807"/>
                  </a:lnTo>
                  <a:lnTo>
                    <a:pt x="969169" y="61807"/>
                  </a:lnTo>
                  <a:lnTo>
                    <a:pt x="971505" y="61807"/>
                  </a:lnTo>
                  <a:lnTo>
                    <a:pt x="982020" y="62641"/>
                  </a:lnTo>
                  <a:lnTo>
                    <a:pt x="1017291" y="65033"/>
                  </a:lnTo>
                  <a:lnTo>
                    <a:pt x="1174396" y="74602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30028" y="3424870"/>
              <a:ext cx="1548130" cy="278130"/>
            </a:xfrm>
            <a:custGeom>
              <a:avLst/>
              <a:gdLst/>
              <a:ahLst/>
              <a:cxnLst/>
              <a:rect l="l" t="t" r="r" b="b"/>
              <a:pathLst>
                <a:path w="1548129" h="278129">
                  <a:moveTo>
                    <a:pt x="1372784" y="246214"/>
                  </a:moveTo>
                  <a:lnTo>
                    <a:pt x="1547800" y="277604"/>
                  </a:lnTo>
                  <a:lnTo>
                    <a:pt x="1389192" y="248675"/>
                  </a:lnTo>
                  <a:lnTo>
                    <a:pt x="1382739" y="247896"/>
                  </a:lnTo>
                  <a:lnTo>
                    <a:pt x="1372784" y="246214"/>
                  </a:lnTo>
                  <a:close/>
                </a:path>
                <a:path w="1548129" h="278129">
                  <a:moveTo>
                    <a:pt x="1332782" y="239039"/>
                  </a:moveTo>
                  <a:lnTo>
                    <a:pt x="1354756" y="243167"/>
                  </a:lnTo>
                  <a:lnTo>
                    <a:pt x="1372784" y="246214"/>
                  </a:lnTo>
                  <a:lnTo>
                    <a:pt x="1332782" y="239039"/>
                  </a:lnTo>
                  <a:close/>
                </a:path>
                <a:path w="1548129" h="278129">
                  <a:moveTo>
                    <a:pt x="1261101" y="226183"/>
                  </a:moveTo>
                  <a:lnTo>
                    <a:pt x="1332782" y="239039"/>
                  </a:lnTo>
                  <a:lnTo>
                    <a:pt x="1277761" y="228703"/>
                  </a:lnTo>
                  <a:lnTo>
                    <a:pt x="1261101" y="226183"/>
                  </a:lnTo>
                  <a:close/>
                </a:path>
                <a:path w="1548129" h="278129">
                  <a:moveTo>
                    <a:pt x="1074867" y="192781"/>
                  </a:moveTo>
                  <a:lnTo>
                    <a:pt x="1251280" y="224697"/>
                  </a:lnTo>
                  <a:lnTo>
                    <a:pt x="1261101" y="226183"/>
                  </a:lnTo>
                  <a:lnTo>
                    <a:pt x="1074867" y="192781"/>
                  </a:lnTo>
                  <a:close/>
                </a:path>
                <a:path w="1548129" h="278129">
                  <a:moveTo>
                    <a:pt x="559838" y="100409"/>
                  </a:moveTo>
                  <a:lnTo>
                    <a:pt x="1074867" y="192781"/>
                  </a:lnTo>
                  <a:lnTo>
                    <a:pt x="595654" y="106757"/>
                  </a:lnTo>
                  <a:lnTo>
                    <a:pt x="593206" y="105923"/>
                  </a:lnTo>
                  <a:lnTo>
                    <a:pt x="564333" y="101083"/>
                  </a:lnTo>
                  <a:lnTo>
                    <a:pt x="559838" y="100409"/>
                  </a:lnTo>
                  <a:close/>
                </a:path>
                <a:path w="1548129" h="278129">
                  <a:moveTo>
                    <a:pt x="552246" y="99047"/>
                  </a:moveTo>
                  <a:lnTo>
                    <a:pt x="558770" y="100249"/>
                  </a:lnTo>
                  <a:lnTo>
                    <a:pt x="559838" y="100409"/>
                  </a:lnTo>
                  <a:lnTo>
                    <a:pt x="552246" y="99047"/>
                  </a:lnTo>
                  <a:close/>
                </a:path>
                <a:path w="1548129" h="278129">
                  <a:moveTo>
                    <a:pt x="436935" y="77884"/>
                  </a:moveTo>
                  <a:lnTo>
                    <a:pt x="434252" y="77884"/>
                  </a:lnTo>
                  <a:lnTo>
                    <a:pt x="552246" y="99047"/>
                  </a:lnTo>
                  <a:lnTo>
                    <a:pt x="468145" y="83559"/>
                  </a:lnTo>
                  <a:lnTo>
                    <a:pt x="453792" y="81111"/>
                  </a:lnTo>
                  <a:lnTo>
                    <a:pt x="446504" y="79498"/>
                  </a:lnTo>
                  <a:lnTo>
                    <a:pt x="440162" y="78663"/>
                  </a:lnTo>
                  <a:lnTo>
                    <a:pt x="436935" y="77884"/>
                  </a:lnTo>
                  <a:close/>
                </a:path>
                <a:path w="1548129" h="278129">
                  <a:moveTo>
                    <a:pt x="433335" y="77720"/>
                  </a:moveTo>
                  <a:lnTo>
                    <a:pt x="433653" y="77884"/>
                  </a:lnTo>
                  <a:lnTo>
                    <a:pt x="434252" y="77884"/>
                  </a:lnTo>
                  <a:lnTo>
                    <a:pt x="433335" y="77720"/>
                  </a:lnTo>
                  <a:close/>
                </a:path>
                <a:path w="1548129" h="278129">
                  <a:moveTo>
                    <a:pt x="424609" y="76155"/>
                  </a:moveTo>
                  <a:lnTo>
                    <a:pt x="433335" y="77720"/>
                  </a:lnTo>
                  <a:lnTo>
                    <a:pt x="432040" y="77050"/>
                  </a:lnTo>
                  <a:lnTo>
                    <a:pt x="429759" y="77050"/>
                  </a:lnTo>
                  <a:lnTo>
                    <a:pt x="424609" y="76155"/>
                  </a:lnTo>
                  <a:close/>
                </a:path>
                <a:path w="1548129" h="278129">
                  <a:moveTo>
                    <a:pt x="404243" y="72502"/>
                  </a:moveTo>
                  <a:lnTo>
                    <a:pt x="406393" y="72989"/>
                  </a:lnTo>
                  <a:lnTo>
                    <a:pt x="424609" y="76155"/>
                  </a:lnTo>
                  <a:lnTo>
                    <a:pt x="404243" y="72502"/>
                  </a:lnTo>
                  <a:close/>
                </a:path>
                <a:path w="1548129" h="278129">
                  <a:moveTo>
                    <a:pt x="240498" y="42502"/>
                  </a:moveTo>
                  <a:lnTo>
                    <a:pt x="236977" y="42502"/>
                  </a:lnTo>
                  <a:lnTo>
                    <a:pt x="404243" y="72502"/>
                  </a:lnTo>
                  <a:lnTo>
                    <a:pt x="392874" y="69929"/>
                  </a:lnTo>
                  <a:lnTo>
                    <a:pt x="260637" y="46564"/>
                  </a:lnTo>
                  <a:lnTo>
                    <a:pt x="240498" y="42502"/>
                  </a:lnTo>
                  <a:close/>
                </a:path>
                <a:path w="1548129" h="278129">
                  <a:moveTo>
                    <a:pt x="229737" y="41204"/>
                  </a:moveTo>
                  <a:lnTo>
                    <a:pt x="236548" y="42502"/>
                  </a:lnTo>
                  <a:lnTo>
                    <a:pt x="236977" y="42502"/>
                  </a:lnTo>
                  <a:lnTo>
                    <a:pt x="229737" y="41204"/>
                  </a:lnTo>
                  <a:close/>
                </a:path>
                <a:path w="1548129" h="278129">
                  <a:moveTo>
                    <a:pt x="158109" y="28357"/>
                  </a:moveTo>
                  <a:lnTo>
                    <a:pt x="229737" y="41204"/>
                  </a:lnTo>
                  <a:lnTo>
                    <a:pt x="194824" y="34547"/>
                  </a:lnTo>
                  <a:lnTo>
                    <a:pt x="158109" y="28357"/>
                  </a:lnTo>
                  <a:close/>
                </a:path>
                <a:path w="1548129" h="278129">
                  <a:moveTo>
                    <a:pt x="147679" y="26486"/>
                  </a:moveTo>
                  <a:lnTo>
                    <a:pt x="151597" y="27259"/>
                  </a:lnTo>
                  <a:lnTo>
                    <a:pt x="158109" y="28357"/>
                  </a:lnTo>
                  <a:lnTo>
                    <a:pt x="147679" y="26486"/>
                  </a:lnTo>
                  <a:close/>
                </a:path>
                <a:path w="1548129" h="278129">
                  <a:moveTo>
                    <a:pt x="52384" y="9395"/>
                  </a:moveTo>
                  <a:lnTo>
                    <a:pt x="147679" y="26486"/>
                  </a:lnTo>
                  <a:lnTo>
                    <a:pt x="119442" y="20917"/>
                  </a:lnTo>
                  <a:lnTo>
                    <a:pt x="64978" y="11182"/>
                  </a:lnTo>
                  <a:lnTo>
                    <a:pt x="52384" y="9395"/>
                  </a:lnTo>
                  <a:close/>
                </a:path>
                <a:path w="1548129" h="278129">
                  <a:moveTo>
                    <a:pt x="0" y="0"/>
                  </a:moveTo>
                  <a:lnTo>
                    <a:pt x="48900" y="8901"/>
                  </a:lnTo>
                  <a:lnTo>
                    <a:pt x="52384" y="93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30028" y="3424870"/>
              <a:ext cx="1548130" cy="278130"/>
            </a:xfrm>
            <a:custGeom>
              <a:avLst/>
              <a:gdLst/>
              <a:ahLst/>
              <a:cxnLst/>
              <a:rect l="l" t="t" r="r" b="b"/>
              <a:pathLst>
                <a:path w="1548129" h="278129">
                  <a:moveTo>
                    <a:pt x="0" y="0"/>
                  </a:moveTo>
                  <a:lnTo>
                    <a:pt x="48900" y="8901"/>
                  </a:lnTo>
                  <a:lnTo>
                    <a:pt x="64978" y="11182"/>
                  </a:lnTo>
                  <a:lnTo>
                    <a:pt x="119442" y="20917"/>
                  </a:lnTo>
                  <a:lnTo>
                    <a:pt x="151597" y="27259"/>
                  </a:lnTo>
                  <a:lnTo>
                    <a:pt x="180359" y="32099"/>
                  </a:lnTo>
                  <a:lnTo>
                    <a:pt x="194824" y="34547"/>
                  </a:lnTo>
                  <a:lnTo>
                    <a:pt x="236548" y="42502"/>
                  </a:lnTo>
                  <a:lnTo>
                    <a:pt x="238884" y="42502"/>
                  </a:lnTo>
                  <a:lnTo>
                    <a:pt x="240498" y="42502"/>
                  </a:lnTo>
                  <a:lnTo>
                    <a:pt x="260637" y="46564"/>
                  </a:lnTo>
                  <a:lnTo>
                    <a:pt x="295852" y="53017"/>
                  </a:lnTo>
                  <a:lnTo>
                    <a:pt x="332736" y="59359"/>
                  </a:lnTo>
                  <a:lnTo>
                    <a:pt x="392874" y="69929"/>
                  </a:lnTo>
                  <a:lnTo>
                    <a:pt x="406393" y="72989"/>
                  </a:lnTo>
                  <a:lnTo>
                    <a:pt x="429759" y="77050"/>
                  </a:lnTo>
                  <a:lnTo>
                    <a:pt x="432040" y="77050"/>
                  </a:lnTo>
                  <a:lnTo>
                    <a:pt x="433653" y="77884"/>
                  </a:lnTo>
                  <a:lnTo>
                    <a:pt x="434487" y="77884"/>
                  </a:lnTo>
                  <a:lnTo>
                    <a:pt x="436935" y="77884"/>
                  </a:lnTo>
                  <a:lnTo>
                    <a:pt x="440162" y="78663"/>
                  </a:lnTo>
                  <a:lnTo>
                    <a:pt x="446504" y="79498"/>
                  </a:lnTo>
                  <a:lnTo>
                    <a:pt x="453792" y="81111"/>
                  </a:lnTo>
                  <a:lnTo>
                    <a:pt x="468145" y="83559"/>
                  </a:lnTo>
                  <a:lnTo>
                    <a:pt x="558770" y="100249"/>
                  </a:lnTo>
                  <a:lnTo>
                    <a:pt x="564333" y="101083"/>
                  </a:lnTo>
                  <a:lnTo>
                    <a:pt x="593206" y="105923"/>
                  </a:lnTo>
                  <a:lnTo>
                    <a:pt x="595654" y="106757"/>
                  </a:lnTo>
                  <a:lnTo>
                    <a:pt x="767891" y="137244"/>
                  </a:lnTo>
                  <a:lnTo>
                    <a:pt x="1251280" y="224697"/>
                  </a:lnTo>
                  <a:lnTo>
                    <a:pt x="1277761" y="228703"/>
                  </a:lnTo>
                  <a:lnTo>
                    <a:pt x="1354756" y="243167"/>
                  </a:lnTo>
                  <a:lnTo>
                    <a:pt x="1382739" y="247896"/>
                  </a:lnTo>
                  <a:lnTo>
                    <a:pt x="1389192" y="248675"/>
                  </a:lnTo>
                  <a:lnTo>
                    <a:pt x="1547800" y="277604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83322" y="3563728"/>
              <a:ext cx="1149985" cy="647065"/>
            </a:xfrm>
            <a:custGeom>
              <a:avLst/>
              <a:gdLst/>
              <a:ahLst/>
              <a:cxnLst/>
              <a:rect l="l" t="t" r="r" b="b"/>
              <a:pathLst>
                <a:path w="1149985" h="647064">
                  <a:moveTo>
                    <a:pt x="10331" y="640799"/>
                  </a:moveTo>
                  <a:lnTo>
                    <a:pt x="8122" y="641771"/>
                  </a:lnTo>
                  <a:lnTo>
                    <a:pt x="0" y="646611"/>
                  </a:lnTo>
                  <a:lnTo>
                    <a:pt x="10331" y="640799"/>
                  </a:lnTo>
                  <a:close/>
                </a:path>
                <a:path w="1149985" h="647064">
                  <a:moveTo>
                    <a:pt x="36671" y="625981"/>
                  </a:moveTo>
                  <a:lnTo>
                    <a:pt x="10331" y="640799"/>
                  </a:lnTo>
                  <a:lnTo>
                    <a:pt x="13685" y="639323"/>
                  </a:lnTo>
                  <a:lnTo>
                    <a:pt x="25702" y="632202"/>
                  </a:lnTo>
                  <a:lnTo>
                    <a:pt x="36671" y="625981"/>
                  </a:lnTo>
                  <a:close/>
                </a:path>
                <a:path w="1149985" h="647064">
                  <a:moveTo>
                    <a:pt x="76479" y="603587"/>
                  </a:moveTo>
                  <a:lnTo>
                    <a:pt x="73768" y="604943"/>
                  </a:lnTo>
                  <a:lnTo>
                    <a:pt x="66647" y="608837"/>
                  </a:lnTo>
                  <a:lnTo>
                    <a:pt x="36671" y="625981"/>
                  </a:lnTo>
                  <a:lnTo>
                    <a:pt x="76479" y="603587"/>
                  </a:lnTo>
                  <a:close/>
                </a:path>
                <a:path w="1149985" h="647064">
                  <a:moveTo>
                    <a:pt x="164944" y="553821"/>
                  </a:moveTo>
                  <a:lnTo>
                    <a:pt x="76479" y="603587"/>
                  </a:lnTo>
                  <a:lnTo>
                    <a:pt x="78663" y="602495"/>
                  </a:lnTo>
                  <a:lnTo>
                    <a:pt x="91459" y="595207"/>
                  </a:lnTo>
                  <a:lnTo>
                    <a:pt x="132293" y="572843"/>
                  </a:lnTo>
                  <a:lnTo>
                    <a:pt x="133072" y="572009"/>
                  </a:lnTo>
                  <a:lnTo>
                    <a:pt x="164944" y="553821"/>
                  </a:lnTo>
                  <a:close/>
                </a:path>
                <a:path w="1149985" h="647064">
                  <a:moveTo>
                    <a:pt x="178750" y="546054"/>
                  </a:moveTo>
                  <a:lnTo>
                    <a:pt x="174017" y="548643"/>
                  </a:lnTo>
                  <a:lnTo>
                    <a:pt x="164944" y="553821"/>
                  </a:lnTo>
                  <a:lnTo>
                    <a:pt x="178750" y="546054"/>
                  </a:lnTo>
                  <a:close/>
                </a:path>
                <a:path w="1149985" h="647064">
                  <a:moveTo>
                    <a:pt x="199112" y="534599"/>
                  </a:moveTo>
                  <a:lnTo>
                    <a:pt x="178750" y="546054"/>
                  </a:lnTo>
                  <a:lnTo>
                    <a:pt x="189984" y="539909"/>
                  </a:lnTo>
                  <a:lnTo>
                    <a:pt x="199112" y="534599"/>
                  </a:lnTo>
                  <a:close/>
                </a:path>
                <a:path w="1149985" h="647064">
                  <a:moveTo>
                    <a:pt x="216120" y="525032"/>
                  </a:moveTo>
                  <a:lnTo>
                    <a:pt x="214851" y="525445"/>
                  </a:lnTo>
                  <a:lnTo>
                    <a:pt x="199112" y="534599"/>
                  </a:lnTo>
                  <a:lnTo>
                    <a:pt x="216120" y="525032"/>
                  </a:lnTo>
                  <a:close/>
                </a:path>
                <a:path w="1149985" h="647064">
                  <a:moveTo>
                    <a:pt x="286944" y="485189"/>
                  </a:moveTo>
                  <a:lnTo>
                    <a:pt x="216120" y="525032"/>
                  </a:lnTo>
                  <a:lnTo>
                    <a:pt x="217243" y="524666"/>
                  </a:lnTo>
                  <a:lnTo>
                    <a:pt x="286944" y="485189"/>
                  </a:lnTo>
                  <a:close/>
                </a:path>
                <a:path w="1149985" h="647064">
                  <a:moveTo>
                    <a:pt x="338145" y="456386"/>
                  </a:moveTo>
                  <a:lnTo>
                    <a:pt x="303028" y="475654"/>
                  </a:lnTo>
                  <a:lnTo>
                    <a:pt x="302250" y="476488"/>
                  </a:lnTo>
                  <a:lnTo>
                    <a:pt x="286944" y="485189"/>
                  </a:lnTo>
                  <a:lnTo>
                    <a:pt x="338145" y="456386"/>
                  </a:lnTo>
                  <a:close/>
                </a:path>
                <a:path w="1149985" h="647064">
                  <a:moveTo>
                    <a:pt x="376804" y="434638"/>
                  </a:moveTo>
                  <a:lnTo>
                    <a:pt x="338145" y="456386"/>
                  </a:lnTo>
                  <a:lnTo>
                    <a:pt x="365615" y="441273"/>
                  </a:lnTo>
                  <a:lnTo>
                    <a:pt x="376804" y="434638"/>
                  </a:lnTo>
                  <a:close/>
                </a:path>
                <a:path w="1149985" h="647064">
                  <a:moveTo>
                    <a:pt x="393139" y="425448"/>
                  </a:moveTo>
                  <a:lnTo>
                    <a:pt x="384752" y="429924"/>
                  </a:lnTo>
                  <a:lnTo>
                    <a:pt x="376804" y="434638"/>
                  </a:lnTo>
                  <a:lnTo>
                    <a:pt x="393139" y="425448"/>
                  </a:lnTo>
                  <a:close/>
                </a:path>
                <a:path w="1149985" h="647064">
                  <a:moveTo>
                    <a:pt x="424938" y="407559"/>
                  </a:moveTo>
                  <a:lnTo>
                    <a:pt x="393139" y="425448"/>
                  </a:lnTo>
                  <a:lnTo>
                    <a:pt x="416129" y="413179"/>
                  </a:lnTo>
                  <a:lnTo>
                    <a:pt x="420857" y="409952"/>
                  </a:lnTo>
                  <a:lnTo>
                    <a:pt x="422471" y="409118"/>
                  </a:lnTo>
                  <a:lnTo>
                    <a:pt x="424938" y="407559"/>
                  </a:lnTo>
                  <a:close/>
                </a:path>
                <a:path w="1149985" h="647064">
                  <a:moveTo>
                    <a:pt x="602812" y="307495"/>
                  </a:moveTo>
                  <a:lnTo>
                    <a:pt x="597156" y="310482"/>
                  </a:lnTo>
                  <a:lnTo>
                    <a:pt x="430426" y="404278"/>
                  </a:lnTo>
                  <a:lnTo>
                    <a:pt x="428813" y="405112"/>
                  </a:lnTo>
                  <a:lnTo>
                    <a:pt x="424938" y="407559"/>
                  </a:lnTo>
                  <a:lnTo>
                    <a:pt x="602812" y="307495"/>
                  </a:lnTo>
                  <a:close/>
                </a:path>
                <a:path w="1149985" h="647064">
                  <a:moveTo>
                    <a:pt x="614013" y="301195"/>
                  </a:moveTo>
                  <a:lnTo>
                    <a:pt x="602812" y="307495"/>
                  </a:lnTo>
                  <a:lnTo>
                    <a:pt x="614013" y="301581"/>
                  </a:lnTo>
                  <a:lnTo>
                    <a:pt x="614013" y="301195"/>
                  </a:lnTo>
                  <a:close/>
                </a:path>
                <a:path w="1149985" h="647064">
                  <a:moveTo>
                    <a:pt x="617645" y="299151"/>
                  </a:moveTo>
                  <a:lnTo>
                    <a:pt x="614013" y="300802"/>
                  </a:lnTo>
                  <a:lnTo>
                    <a:pt x="614013" y="301195"/>
                  </a:lnTo>
                  <a:lnTo>
                    <a:pt x="617645" y="299151"/>
                  </a:lnTo>
                  <a:close/>
                </a:path>
                <a:path w="1149985" h="647064">
                  <a:moveTo>
                    <a:pt x="636648" y="288461"/>
                  </a:moveTo>
                  <a:lnTo>
                    <a:pt x="617645" y="299151"/>
                  </a:lnTo>
                  <a:lnTo>
                    <a:pt x="624416" y="296073"/>
                  </a:lnTo>
                  <a:lnTo>
                    <a:pt x="632538" y="291178"/>
                  </a:lnTo>
                  <a:lnTo>
                    <a:pt x="633206" y="290399"/>
                  </a:lnTo>
                  <a:lnTo>
                    <a:pt x="636648" y="288461"/>
                  </a:lnTo>
                  <a:close/>
                </a:path>
                <a:path w="1149985" h="647064">
                  <a:moveTo>
                    <a:pt x="877723" y="152843"/>
                  </a:moveTo>
                  <a:lnTo>
                    <a:pt x="869754" y="157216"/>
                  </a:lnTo>
                  <a:lnTo>
                    <a:pt x="636648" y="288461"/>
                  </a:lnTo>
                  <a:lnTo>
                    <a:pt x="877723" y="152843"/>
                  </a:lnTo>
                  <a:close/>
                </a:path>
                <a:path w="1149985" h="647064">
                  <a:moveTo>
                    <a:pt x="1149417" y="0"/>
                  </a:moveTo>
                  <a:lnTo>
                    <a:pt x="877723" y="152843"/>
                  </a:lnTo>
                  <a:lnTo>
                    <a:pt x="903412" y="138746"/>
                  </a:lnTo>
                  <a:lnTo>
                    <a:pt x="997986" y="85840"/>
                  </a:lnTo>
                  <a:lnTo>
                    <a:pt x="1014064" y="77050"/>
                  </a:lnTo>
                  <a:lnTo>
                    <a:pt x="11494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83322" y="3563728"/>
              <a:ext cx="1149985" cy="647065"/>
            </a:xfrm>
            <a:custGeom>
              <a:avLst/>
              <a:gdLst/>
              <a:ahLst/>
              <a:cxnLst/>
              <a:rect l="l" t="t" r="r" b="b"/>
              <a:pathLst>
                <a:path w="1149985" h="647064">
                  <a:moveTo>
                    <a:pt x="0" y="646611"/>
                  </a:moveTo>
                  <a:lnTo>
                    <a:pt x="8122" y="641771"/>
                  </a:lnTo>
                  <a:lnTo>
                    <a:pt x="13685" y="639323"/>
                  </a:lnTo>
                  <a:lnTo>
                    <a:pt x="25702" y="632202"/>
                  </a:lnTo>
                  <a:lnTo>
                    <a:pt x="44227" y="621688"/>
                  </a:lnTo>
                  <a:lnTo>
                    <a:pt x="49735" y="618573"/>
                  </a:lnTo>
                  <a:lnTo>
                    <a:pt x="66647" y="608837"/>
                  </a:lnTo>
                  <a:lnTo>
                    <a:pt x="73768" y="604943"/>
                  </a:lnTo>
                  <a:lnTo>
                    <a:pt x="78663" y="602495"/>
                  </a:lnTo>
                  <a:lnTo>
                    <a:pt x="91459" y="595207"/>
                  </a:lnTo>
                  <a:lnTo>
                    <a:pt x="132293" y="572843"/>
                  </a:lnTo>
                  <a:lnTo>
                    <a:pt x="133072" y="572009"/>
                  </a:lnTo>
                  <a:lnTo>
                    <a:pt x="174017" y="548643"/>
                  </a:lnTo>
                  <a:lnTo>
                    <a:pt x="189984" y="539909"/>
                  </a:lnTo>
                  <a:lnTo>
                    <a:pt x="214851" y="525445"/>
                  </a:lnTo>
                  <a:lnTo>
                    <a:pt x="217243" y="524666"/>
                  </a:lnTo>
                  <a:lnTo>
                    <a:pt x="248620" y="506975"/>
                  </a:lnTo>
                  <a:lnTo>
                    <a:pt x="302250" y="476488"/>
                  </a:lnTo>
                  <a:lnTo>
                    <a:pt x="303028" y="475654"/>
                  </a:lnTo>
                  <a:lnTo>
                    <a:pt x="327896" y="462024"/>
                  </a:lnTo>
                  <a:lnTo>
                    <a:pt x="365615" y="441273"/>
                  </a:lnTo>
                  <a:lnTo>
                    <a:pt x="384752" y="429924"/>
                  </a:lnTo>
                  <a:lnTo>
                    <a:pt x="416129" y="413179"/>
                  </a:lnTo>
                  <a:lnTo>
                    <a:pt x="420857" y="409952"/>
                  </a:lnTo>
                  <a:lnTo>
                    <a:pt x="422471" y="409118"/>
                  </a:lnTo>
                  <a:lnTo>
                    <a:pt x="428813" y="405112"/>
                  </a:lnTo>
                  <a:lnTo>
                    <a:pt x="430426" y="404278"/>
                  </a:lnTo>
                  <a:lnTo>
                    <a:pt x="514598" y="356935"/>
                  </a:lnTo>
                  <a:lnTo>
                    <a:pt x="597156" y="310482"/>
                  </a:lnTo>
                  <a:lnTo>
                    <a:pt x="614013" y="301581"/>
                  </a:lnTo>
                  <a:lnTo>
                    <a:pt x="614013" y="300802"/>
                  </a:lnTo>
                  <a:lnTo>
                    <a:pt x="624416" y="296073"/>
                  </a:lnTo>
                  <a:lnTo>
                    <a:pt x="632538" y="291178"/>
                  </a:lnTo>
                  <a:lnTo>
                    <a:pt x="633206" y="290399"/>
                  </a:lnTo>
                  <a:lnTo>
                    <a:pt x="869754" y="157216"/>
                  </a:lnTo>
                  <a:lnTo>
                    <a:pt x="903412" y="138746"/>
                  </a:lnTo>
                  <a:lnTo>
                    <a:pt x="997986" y="85840"/>
                  </a:lnTo>
                  <a:lnTo>
                    <a:pt x="1014064" y="77050"/>
                  </a:lnTo>
                  <a:lnTo>
                    <a:pt x="1101462" y="27259"/>
                  </a:lnTo>
                  <a:lnTo>
                    <a:pt x="1149417" y="0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54492" y="3718496"/>
              <a:ext cx="450850" cy="845819"/>
            </a:xfrm>
            <a:custGeom>
              <a:avLst/>
              <a:gdLst/>
              <a:ahLst/>
              <a:cxnLst/>
              <a:rect l="l" t="t" r="r" b="b"/>
              <a:pathLst>
                <a:path w="450850" h="845820">
                  <a:moveTo>
                    <a:pt x="4841" y="836584"/>
                  </a:moveTo>
                  <a:lnTo>
                    <a:pt x="0" y="845674"/>
                  </a:lnTo>
                  <a:lnTo>
                    <a:pt x="3115" y="840005"/>
                  </a:lnTo>
                  <a:lnTo>
                    <a:pt x="4841" y="836584"/>
                  </a:lnTo>
                  <a:close/>
                </a:path>
                <a:path w="450850" h="845820">
                  <a:moveTo>
                    <a:pt x="21959" y="804443"/>
                  </a:moveTo>
                  <a:lnTo>
                    <a:pt x="12851" y="820706"/>
                  </a:lnTo>
                  <a:lnTo>
                    <a:pt x="4841" y="836584"/>
                  </a:lnTo>
                  <a:lnTo>
                    <a:pt x="21959" y="804443"/>
                  </a:lnTo>
                  <a:close/>
                </a:path>
                <a:path w="450850" h="845820">
                  <a:moveTo>
                    <a:pt x="24033" y="800549"/>
                  </a:moveTo>
                  <a:lnTo>
                    <a:pt x="21959" y="804443"/>
                  </a:lnTo>
                  <a:lnTo>
                    <a:pt x="24033" y="800740"/>
                  </a:lnTo>
                  <a:lnTo>
                    <a:pt x="24033" y="800549"/>
                  </a:lnTo>
                  <a:close/>
                </a:path>
                <a:path w="450850" h="845820">
                  <a:moveTo>
                    <a:pt x="48928" y="753804"/>
                  </a:moveTo>
                  <a:lnTo>
                    <a:pt x="44839" y="761336"/>
                  </a:lnTo>
                  <a:lnTo>
                    <a:pt x="34436" y="779822"/>
                  </a:lnTo>
                  <a:lnTo>
                    <a:pt x="24033" y="799928"/>
                  </a:lnTo>
                  <a:lnTo>
                    <a:pt x="24033" y="800549"/>
                  </a:lnTo>
                  <a:lnTo>
                    <a:pt x="48928" y="753804"/>
                  </a:lnTo>
                  <a:close/>
                </a:path>
                <a:path w="450850" h="845820">
                  <a:moveTo>
                    <a:pt x="60491" y="732093"/>
                  </a:moveTo>
                  <a:lnTo>
                    <a:pt x="48928" y="753804"/>
                  </a:lnTo>
                  <a:lnTo>
                    <a:pt x="55242" y="742176"/>
                  </a:lnTo>
                  <a:lnTo>
                    <a:pt x="60491" y="732093"/>
                  </a:lnTo>
                  <a:close/>
                </a:path>
                <a:path w="450850" h="845820">
                  <a:moveTo>
                    <a:pt x="73251" y="708136"/>
                  </a:moveTo>
                  <a:lnTo>
                    <a:pt x="64867" y="723689"/>
                  </a:lnTo>
                  <a:lnTo>
                    <a:pt x="60491" y="732093"/>
                  </a:lnTo>
                  <a:lnTo>
                    <a:pt x="73251" y="708136"/>
                  </a:lnTo>
                  <a:close/>
                </a:path>
                <a:path w="450850" h="845820">
                  <a:moveTo>
                    <a:pt x="75689" y="703558"/>
                  </a:moveTo>
                  <a:lnTo>
                    <a:pt x="73251" y="708136"/>
                  </a:lnTo>
                  <a:lnTo>
                    <a:pt x="75270" y="704391"/>
                  </a:lnTo>
                  <a:lnTo>
                    <a:pt x="75689" y="703558"/>
                  </a:lnTo>
                  <a:close/>
                </a:path>
                <a:path w="450850" h="845820">
                  <a:moveTo>
                    <a:pt x="89126" y="678328"/>
                  </a:moveTo>
                  <a:lnTo>
                    <a:pt x="81723" y="691573"/>
                  </a:lnTo>
                  <a:lnTo>
                    <a:pt x="75689" y="703558"/>
                  </a:lnTo>
                  <a:lnTo>
                    <a:pt x="89126" y="678328"/>
                  </a:lnTo>
                  <a:close/>
                </a:path>
                <a:path w="450850" h="845820">
                  <a:moveTo>
                    <a:pt x="99337" y="659156"/>
                  </a:moveTo>
                  <a:lnTo>
                    <a:pt x="89126" y="678328"/>
                  </a:lnTo>
                  <a:lnTo>
                    <a:pt x="92961" y="671468"/>
                  </a:lnTo>
                  <a:lnTo>
                    <a:pt x="99337" y="659156"/>
                  </a:lnTo>
                  <a:close/>
                </a:path>
                <a:path w="450850" h="845820">
                  <a:moveTo>
                    <a:pt x="109674" y="639747"/>
                  </a:moveTo>
                  <a:lnTo>
                    <a:pt x="104143" y="649877"/>
                  </a:lnTo>
                  <a:lnTo>
                    <a:pt x="99337" y="659156"/>
                  </a:lnTo>
                  <a:lnTo>
                    <a:pt x="109674" y="639747"/>
                  </a:lnTo>
                  <a:close/>
                </a:path>
                <a:path w="450850" h="845820">
                  <a:moveTo>
                    <a:pt x="140500" y="581868"/>
                  </a:moveTo>
                  <a:lnTo>
                    <a:pt x="133072" y="595374"/>
                  </a:lnTo>
                  <a:lnTo>
                    <a:pt x="114546" y="630578"/>
                  </a:lnTo>
                  <a:lnTo>
                    <a:pt x="110541" y="637866"/>
                  </a:lnTo>
                  <a:lnTo>
                    <a:pt x="109836" y="639444"/>
                  </a:lnTo>
                  <a:lnTo>
                    <a:pt x="140500" y="581868"/>
                  </a:lnTo>
                  <a:close/>
                </a:path>
                <a:path w="450850" h="845820">
                  <a:moveTo>
                    <a:pt x="154013" y="556497"/>
                  </a:moveTo>
                  <a:lnTo>
                    <a:pt x="140500" y="581868"/>
                  </a:lnTo>
                  <a:lnTo>
                    <a:pt x="145923" y="572009"/>
                  </a:lnTo>
                  <a:lnTo>
                    <a:pt x="154013" y="556497"/>
                  </a:lnTo>
                  <a:close/>
                </a:path>
                <a:path w="450850" h="845820">
                  <a:moveTo>
                    <a:pt x="163845" y="538035"/>
                  </a:moveTo>
                  <a:lnTo>
                    <a:pt x="163447" y="538407"/>
                  </a:lnTo>
                  <a:lnTo>
                    <a:pt x="154013" y="556497"/>
                  </a:lnTo>
                  <a:lnTo>
                    <a:pt x="163845" y="538035"/>
                  </a:lnTo>
                  <a:close/>
                </a:path>
                <a:path w="450850" h="845820">
                  <a:moveTo>
                    <a:pt x="179525" y="508595"/>
                  </a:moveTo>
                  <a:lnTo>
                    <a:pt x="163845" y="538035"/>
                  </a:lnTo>
                  <a:lnTo>
                    <a:pt x="164282" y="537628"/>
                  </a:lnTo>
                  <a:lnTo>
                    <a:pt x="178746" y="510201"/>
                  </a:lnTo>
                  <a:lnTo>
                    <a:pt x="179525" y="508755"/>
                  </a:lnTo>
                  <a:lnTo>
                    <a:pt x="179525" y="508595"/>
                  </a:lnTo>
                  <a:close/>
                </a:path>
                <a:path w="450850" h="845820">
                  <a:moveTo>
                    <a:pt x="179884" y="507920"/>
                  </a:moveTo>
                  <a:lnTo>
                    <a:pt x="179525" y="507920"/>
                  </a:lnTo>
                  <a:lnTo>
                    <a:pt x="179525" y="508595"/>
                  </a:lnTo>
                  <a:lnTo>
                    <a:pt x="179884" y="507920"/>
                  </a:lnTo>
                  <a:close/>
                </a:path>
                <a:path w="450850" h="845820">
                  <a:moveTo>
                    <a:pt x="186583" y="495341"/>
                  </a:moveTo>
                  <a:lnTo>
                    <a:pt x="179884" y="507920"/>
                  </a:lnTo>
                  <a:lnTo>
                    <a:pt x="180359" y="507920"/>
                  </a:lnTo>
                  <a:lnTo>
                    <a:pt x="186583" y="495341"/>
                  </a:lnTo>
                  <a:close/>
                </a:path>
                <a:path w="450850" h="845820">
                  <a:moveTo>
                    <a:pt x="199817" y="470495"/>
                  </a:moveTo>
                  <a:lnTo>
                    <a:pt x="188315" y="491843"/>
                  </a:lnTo>
                  <a:lnTo>
                    <a:pt x="186583" y="495341"/>
                  </a:lnTo>
                  <a:lnTo>
                    <a:pt x="199817" y="470495"/>
                  </a:lnTo>
                  <a:close/>
                </a:path>
                <a:path w="450850" h="845820">
                  <a:moveTo>
                    <a:pt x="301212" y="280114"/>
                  </a:moveTo>
                  <a:lnTo>
                    <a:pt x="199817" y="470495"/>
                  </a:lnTo>
                  <a:lnTo>
                    <a:pt x="232375" y="409952"/>
                  </a:lnTo>
                  <a:lnTo>
                    <a:pt x="233989" y="406837"/>
                  </a:lnTo>
                  <a:lnTo>
                    <a:pt x="301212" y="280114"/>
                  </a:lnTo>
                  <a:close/>
                </a:path>
                <a:path w="450850" h="845820">
                  <a:moveTo>
                    <a:pt x="450398" y="0"/>
                  </a:moveTo>
                  <a:lnTo>
                    <a:pt x="378299" y="134796"/>
                  </a:lnTo>
                  <a:lnTo>
                    <a:pt x="301212" y="280114"/>
                  </a:lnTo>
                  <a:lnTo>
                    <a:pt x="450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54492" y="3718496"/>
              <a:ext cx="450850" cy="845819"/>
            </a:xfrm>
            <a:custGeom>
              <a:avLst/>
              <a:gdLst/>
              <a:ahLst/>
              <a:cxnLst/>
              <a:rect l="l" t="t" r="r" b="b"/>
              <a:pathLst>
                <a:path w="450850" h="845820">
                  <a:moveTo>
                    <a:pt x="0" y="845674"/>
                  </a:moveTo>
                  <a:lnTo>
                    <a:pt x="3115" y="840005"/>
                  </a:lnTo>
                  <a:lnTo>
                    <a:pt x="12851" y="820706"/>
                  </a:lnTo>
                  <a:lnTo>
                    <a:pt x="24033" y="800740"/>
                  </a:lnTo>
                  <a:lnTo>
                    <a:pt x="24033" y="799928"/>
                  </a:lnTo>
                  <a:lnTo>
                    <a:pt x="34436" y="779822"/>
                  </a:lnTo>
                  <a:lnTo>
                    <a:pt x="44839" y="761336"/>
                  </a:lnTo>
                  <a:lnTo>
                    <a:pt x="55242" y="742176"/>
                  </a:lnTo>
                  <a:lnTo>
                    <a:pt x="64867" y="723689"/>
                  </a:lnTo>
                  <a:lnTo>
                    <a:pt x="75270" y="704391"/>
                  </a:lnTo>
                  <a:lnTo>
                    <a:pt x="81723" y="691573"/>
                  </a:lnTo>
                  <a:lnTo>
                    <a:pt x="92961" y="671468"/>
                  </a:lnTo>
                  <a:lnTo>
                    <a:pt x="104143" y="649877"/>
                  </a:lnTo>
                  <a:lnTo>
                    <a:pt x="109818" y="639485"/>
                  </a:lnTo>
                  <a:lnTo>
                    <a:pt x="110541" y="637866"/>
                  </a:lnTo>
                  <a:lnTo>
                    <a:pt x="114546" y="630578"/>
                  </a:lnTo>
                  <a:lnTo>
                    <a:pt x="133072" y="595374"/>
                  </a:lnTo>
                  <a:lnTo>
                    <a:pt x="145923" y="572009"/>
                  </a:lnTo>
                  <a:lnTo>
                    <a:pt x="163447" y="538407"/>
                  </a:lnTo>
                  <a:lnTo>
                    <a:pt x="164282" y="537628"/>
                  </a:lnTo>
                  <a:lnTo>
                    <a:pt x="178746" y="510201"/>
                  </a:lnTo>
                  <a:lnTo>
                    <a:pt x="179525" y="508755"/>
                  </a:lnTo>
                  <a:lnTo>
                    <a:pt x="179525" y="507920"/>
                  </a:lnTo>
                  <a:lnTo>
                    <a:pt x="180359" y="507920"/>
                  </a:lnTo>
                  <a:lnTo>
                    <a:pt x="186701" y="495125"/>
                  </a:lnTo>
                  <a:lnTo>
                    <a:pt x="188315" y="491843"/>
                  </a:lnTo>
                  <a:lnTo>
                    <a:pt x="209956" y="451676"/>
                  </a:lnTo>
                  <a:lnTo>
                    <a:pt x="232375" y="409952"/>
                  </a:lnTo>
                  <a:lnTo>
                    <a:pt x="233210" y="408339"/>
                  </a:lnTo>
                  <a:lnTo>
                    <a:pt x="233989" y="406837"/>
                  </a:lnTo>
                  <a:lnTo>
                    <a:pt x="378299" y="134796"/>
                  </a:lnTo>
                  <a:lnTo>
                    <a:pt x="450398" y="0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46753" y="4028200"/>
              <a:ext cx="117475" cy="614045"/>
            </a:xfrm>
            <a:custGeom>
              <a:avLst/>
              <a:gdLst/>
              <a:ahLst/>
              <a:cxnLst/>
              <a:rect l="l" t="t" r="r" b="b"/>
              <a:pathLst>
                <a:path w="117475" h="614045">
                  <a:moveTo>
                    <a:pt x="7835" y="572651"/>
                  </a:moveTo>
                  <a:lnTo>
                    <a:pt x="4895" y="585627"/>
                  </a:lnTo>
                  <a:lnTo>
                    <a:pt x="1613" y="604921"/>
                  </a:lnTo>
                  <a:lnTo>
                    <a:pt x="0" y="613694"/>
                  </a:lnTo>
                  <a:lnTo>
                    <a:pt x="7835" y="572651"/>
                  </a:lnTo>
                  <a:close/>
                </a:path>
                <a:path w="117475" h="614045">
                  <a:moveTo>
                    <a:pt x="25127" y="482075"/>
                  </a:moveTo>
                  <a:lnTo>
                    <a:pt x="7835" y="572651"/>
                  </a:lnTo>
                  <a:lnTo>
                    <a:pt x="8901" y="567947"/>
                  </a:lnTo>
                  <a:lnTo>
                    <a:pt x="16077" y="530301"/>
                  </a:lnTo>
                  <a:lnTo>
                    <a:pt x="22586" y="495754"/>
                  </a:lnTo>
                  <a:lnTo>
                    <a:pt x="24867" y="484555"/>
                  </a:lnTo>
                  <a:lnTo>
                    <a:pt x="25127" y="482075"/>
                  </a:lnTo>
                  <a:close/>
                </a:path>
                <a:path w="117475" h="614045">
                  <a:moveTo>
                    <a:pt x="28999" y="461793"/>
                  </a:moveTo>
                  <a:lnTo>
                    <a:pt x="25702" y="476594"/>
                  </a:lnTo>
                  <a:lnTo>
                    <a:pt x="25127" y="482075"/>
                  </a:lnTo>
                  <a:lnTo>
                    <a:pt x="28999" y="461793"/>
                  </a:lnTo>
                  <a:close/>
                </a:path>
                <a:path w="117475" h="614045">
                  <a:moveTo>
                    <a:pt x="34420" y="433398"/>
                  </a:moveTo>
                  <a:lnTo>
                    <a:pt x="28999" y="461793"/>
                  </a:lnTo>
                  <a:lnTo>
                    <a:pt x="30542" y="454870"/>
                  </a:lnTo>
                  <a:lnTo>
                    <a:pt x="34420" y="433398"/>
                  </a:lnTo>
                  <a:close/>
                </a:path>
                <a:path w="117475" h="614045">
                  <a:moveTo>
                    <a:pt x="48268" y="360863"/>
                  </a:moveTo>
                  <a:lnTo>
                    <a:pt x="42558" y="388345"/>
                  </a:lnTo>
                  <a:lnTo>
                    <a:pt x="34420" y="433398"/>
                  </a:lnTo>
                  <a:lnTo>
                    <a:pt x="48268" y="360863"/>
                  </a:lnTo>
                  <a:close/>
                </a:path>
                <a:path w="117475" h="614045">
                  <a:moveTo>
                    <a:pt x="56396" y="318286"/>
                  </a:moveTo>
                  <a:lnTo>
                    <a:pt x="48268" y="360863"/>
                  </a:lnTo>
                  <a:lnTo>
                    <a:pt x="49735" y="353803"/>
                  </a:lnTo>
                  <a:lnTo>
                    <a:pt x="56188" y="320068"/>
                  </a:lnTo>
                  <a:lnTo>
                    <a:pt x="56396" y="318286"/>
                  </a:lnTo>
                  <a:close/>
                </a:path>
                <a:path w="117475" h="614045">
                  <a:moveTo>
                    <a:pt x="59996" y="299433"/>
                  </a:moveTo>
                  <a:lnTo>
                    <a:pt x="59303" y="300079"/>
                  </a:lnTo>
                  <a:lnTo>
                    <a:pt x="57023" y="312930"/>
                  </a:lnTo>
                  <a:lnTo>
                    <a:pt x="56396" y="318286"/>
                  </a:lnTo>
                  <a:lnTo>
                    <a:pt x="59996" y="299433"/>
                  </a:lnTo>
                  <a:close/>
                </a:path>
                <a:path w="117475" h="614045">
                  <a:moveTo>
                    <a:pt x="60138" y="298687"/>
                  </a:moveTo>
                  <a:lnTo>
                    <a:pt x="59996" y="299433"/>
                  </a:lnTo>
                  <a:lnTo>
                    <a:pt x="60138" y="299300"/>
                  </a:lnTo>
                  <a:lnTo>
                    <a:pt x="60138" y="298687"/>
                  </a:lnTo>
                  <a:close/>
                </a:path>
                <a:path w="117475" h="614045">
                  <a:moveTo>
                    <a:pt x="117161" y="0"/>
                  </a:moveTo>
                  <a:lnTo>
                    <a:pt x="66591" y="262305"/>
                  </a:lnTo>
                  <a:lnTo>
                    <a:pt x="60138" y="296073"/>
                  </a:lnTo>
                  <a:lnTo>
                    <a:pt x="60138" y="298687"/>
                  </a:lnTo>
                  <a:lnTo>
                    <a:pt x="117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46753" y="4028200"/>
              <a:ext cx="117475" cy="614045"/>
            </a:xfrm>
            <a:custGeom>
              <a:avLst/>
              <a:gdLst/>
              <a:ahLst/>
              <a:cxnLst/>
              <a:rect l="l" t="t" r="r" b="b"/>
              <a:pathLst>
                <a:path w="117475" h="614045">
                  <a:moveTo>
                    <a:pt x="0" y="613694"/>
                  </a:moveTo>
                  <a:lnTo>
                    <a:pt x="1613" y="604921"/>
                  </a:lnTo>
                  <a:lnTo>
                    <a:pt x="4895" y="585627"/>
                  </a:lnTo>
                  <a:lnTo>
                    <a:pt x="8901" y="567947"/>
                  </a:lnTo>
                  <a:lnTo>
                    <a:pt x="16077" y="530301"/>
                  </a:lnTo>
                  <a:lnTo>
                    <a:pt x="22586" y="495754"/>
                  </a:lnTo>
                  <a:lnTo>
                    <a:pt x="24867" y="484555"/>
                  </a:lnTo>
                  <a:lnTo>
                    <a:pt x="25702" y="476594"/>
                  </a:lnTo>
                  <a:lnTo>
                    <a:pt x="30542" y="454870"/>
                  </a:lnTo>
                  <a:lnTo>
                    <a:pt x="42558" y="388345"/>
                  </a:lnTo>
                  <a:lnTo>
                    <a:pt x="49735" y="353803"/>
                  </a:lnTo>
                  <a:lnTo>
                    <a:pt x="56188" y="320068"/>
                  </a:lnTo>
                  <a:lnTo>
                    <a:pt x="57023" y="312930"/>
                  </a:lnTo>
                  <a:lnTo>
                    <a:pt x="59303" y="300079"/>
                  </a:lnTo>
                  <a:lnTo>
                    <a:pt x="60138" y="299300"/>
                  </a:lnTo>
                  <a:lnTo>
                    <a:pt x="60138" y="298466"/>
                  </a:lnTo>
                  <a:lnTo>
                    <a:pt x="60138" y="296073"/>
                  </a:lnTo>
                  <a:lnTo>
                    <a:pt x="60917" y="292012"/>
                  </a:lnTo>
                  <a:lnTo>
                    <a:pt x="66591" y="262305"/>
                  </a:lnTo>
                  <a:lnTo>
                    <a:pt x="117161" y="0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58571" y="4092399"/>
              <a:ext cx="241300" cy="293370"/>
            </a:xfrm>
            <a:custGeom>
              <a:avLst/>
              <a:gdLst/>
              <a:ahLst/>
              <a:cxnLst/>
              <a:rect l="l" t="t" r="r" b="b"/>
              <a:pathLst>
                <a:path w="241300" h="293370">
                  <a:moveTo>
                    <a:pt x="197525" y="239739"/>
                  </a:moveTo>
                  <a:lnTo>
                    <a:pt x="241277" y="292841"/>
                  </a:lnTo>
                  <a:lnTo>
                    <a:pt x="234934" y="284741"/>
                  </a:lnTo>
                  <a:lnTo>
                    <a:pt x="222083" y="269498"/>
                  </a:lnTo>
                  <a:lnTo>
                    <a:pt x="201277" y="243835"/>
                  </a:lnTo>
                  <a:lnTo>
                    <a:pt x="197525" y="239739"/>
                  </a:lnTo>
                  <a:close/>
                </a:path>
                <a:path w="241300" h="293370">
                  <a:moveTo>
                    <a:pt x="170145" y="206507"/>
                  </a:moveTo>
                  <a:lnTo>
                    <a:pt x="171569" y="208620"/>
                  </a:lnTo>
                  <a:lnTo>
                    <a:pt x="189260" y="230205"/>
                  </a:lnTo>
                  <a:lnTo>
                    <a:pt x="193989" y="235880"/>
                  </a:lnTo>
                  <a:lnTo>
                    <a:pt x="197525" y="239739"/>
                  </a:lnTo>
                  <a:lnTo>
                    <a:pt x="170145" y="206507"/>
                  </a:lnTo>
                  <a:close/>
                </a:path>
                <a:path w="241300" h="293370">
                  <a:moveTo>
                    <a:pt x="169337" y="205527"/>
                  </a:moveTo>
                  <a:lnTo>
                    <a:pt x="170145" y="206507"/>
                  </a:lnTo>
                  <a:lnTo>
                    <a:pt x="169956" y="206228"/>
                  </a:lnTo>
                  <a:lnTo>
                    <a:pt x="169337" y="205527"/>
                  </a:lnTo>
                  <a:close/>
                </a:path>
                <a:path w="241300" h="293370">
                  <a:moveTo>
                    <a:pt x="159008" y="192990"/>
                  </a:moveTo>
                  <a:lnTo>
                    <a:pt x="162779" y="198105"/>
                  </a:lnTo>
                  <a:lnTo>
                    <a:pt x="169337" y="205527"/>
                  </a:lnTo>
                  <a:lnTo>
                    <a:pt x="159008" y="192990"/>
                  </a:lnTo>
                  <a:close/>
                </a:path>
                <a:path w="241300" h="293370">
                  <a:moveTo>
                    <a:pt x="153990" y="186089"/>
                  </a:moveTo>
                  <a:lnTo>
                    <a:pt x="153322" y="186089"/>
                  </a:lnTo>
                  <a:lnTo>
                    <a:pt x="159008" y="192990"/>
                  </a:lnTo>
                  <a:lnTo>
                    <a:pt x="153990" y="186089"/>
                  </a:lnTo>
                  <a:close/>
                </a:path>
                <a:path w="241300" h="293370">
                  <a:moveTo>
                    <a:pt x="153211" y="185954"/>
                  </a:moveTo>
                  <a:lnTo>
                    <a:pt x="153211" y="186089"/>
                  </a:lnTo>
                  <a:lnTo>
                    <a:pt x="153211" y="185954"/>
                  </a:lnTo>
                  <a:close/>
                </a:path>
                <a:path w="241300" h="293370">
                  <a:moveTo>
                    <a:pt x="0" y="0"/>
                  </a:moveTo>
                  <a:lnTo>
                    <a:pt x="153211" y="185954"/>
                  </a:lnTo>
                  <a:lnTo>
                    <a:pt x="153211" y="185310"/>
                  </a:lnTo>
                  <a:lnTo>
                    <a:pt x="151597" y="183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58571" y="4092400"/>
              <a:ext cx="241300" cy="293370"/>
            </a:xfrm>
            <a:custGeom>
              <a:avLst/>
              <a:gdLst/>
              <a:ahLst/>
              <a:cxnLst/>
              <a:rect l="l" t="t" r="r" b="b"/>
              <a:pathLst>
                <a:path w="241300" h="293370">
                  <a:moveTo>
                    <a:pt x="0" y="0"/>
                  </a:moveTo>
                  <a:lnTo>
                    <a:pt x="151597" y="183697"/>
                  </a:lnTo>
                  <a:lnTo>
                    <a:pt x="153211" y="185310"/>
                  </a:lnTo>
                  <a:lnTo>
                    <a:pt x="153211" y="186089"/>
                  </a:lnTo>
                  <a:lnTo>
                    <a:pt x="153990" y="186089"/>
                  </a:lnTo>
                  <a:lnTo>
                    <a:pt x="158718" y="192598"/>
                  </a:lnTo>
                  <a:lnTo>
                    <a:pt x="162779" y="198105"/>
                  </a:lnTo>
                  <a:lnTo>
                    <a:pt x="169956" y="206228"/>
                  </a:lnTo>
                  <a:lnTo>
                    <a:pt x="171569" y="208620"/>
                  </a:lnTo>
                  <a:lnTo>
                    <a:pt x="189260" y="230205"/>
                  </a:lnTo>
                  <a:lnTo>
                    <a:pt x="193989" y="235880"/>
                  </a:lnTo>
                  <a:lnTo>
                    <a:pt x="201277" y="243835"/>
                  </a:lnTo>
                  <a:lnTo>
                    <a:pt x="222083" y="269498"/>
                  </a:lnTo>
                  <a:lnTo>
                    <a:pt x="234934" y="284741"/>
                  </a:lnTo>
                  <a:lnTo>
                    <a:pt x="241277" y="292841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50948" y="3999327"/>
              <a:ext cx="596265" cy="127635"/>
            </a:xfrm>
            <a:custGeom>
              <a:avLst/>
              <a:gdLst/>
              <a:ahLst/>
              <a:cxnLst/>
              <a:rect l="l" t="t" r="r" b="b"/>
              <a:pathLst>
                <a:path w="596264" h="127635">
                  <a:moveTo>
                    <a:pt x="402112" y="86078"/>
                  </a:moveTo>
                  <a:lnTo>
                    <a:pt x="595654" y="127508"/>
                  </a:lnTo>
                  <a:lnTo>
                    <a:pt x="506587" y="108315"/>
                  </a:lnTo>
                  <a:lnTo>
                    <a:pt x="498631" y="106702"/>
                  </a:lnTo>
                  <a:lnTo>
                    <a:pt x="412846" y="88232"/>
                  </a:lnTo>
                  <a:lnTo>
                    <a:pt x="402112" y="86078"/>
                  </a:lnTo>
                  <a:close/>
                </a:path>
                <a:path w="596264" h="127635">
                  <a:moveTo>
                    <a:pt x="393621" y="84260"/>
                  </a:moveTo>
                  <a:lnTo>
                    <a:pt x="396769" y="85005"/>
                  </a:lnTo>
                  <a:lnTo>
                    <a:pt x="402112" y="86078"/>
                  </a:lnTo>
                  <a:lnTo>
                    <a:pt x="393621" y="84260"/>
                  </a:lnTo>
                  <a:close/>
                </a:path>
                <a:path w="596264" h="127635">
                  <a:moveTo>
                    <a:pt x="320962" y="68706"/>
                  </a:moveTo>
                  <a:lnTo>
                    <a:pt x="393621" y="84260"/>
                  </a:lnTo>
                  <a:lnTo>
                    <a:pt x="376797" y="80277"/>
                  </a:lnTo>
                  <a:lnTo>
                    <a:pt x="320962" y="68706"/>
                  </a:lnTo>
                  <a:close/>
                </a:path>
                <a:path w="596264" h="127635">
                  <a:moveTo>
                    <a:pt x="315170" y="67466"/>
                  </a:moveTo>
                  <a:lnTo>
                    <a:pt x="318272" y="68149"/>
                  </a:lnTo>
                  <a:lnTo>
                    <a:pt x="320962" y="68706"/>
                  </a:lnTo>
                  <a:lnTo>
                    <a:pt x="315170" y="67466"/>
                  </a:lnTo>
                  <a:close/>
                </a:path>
                <a:path w="596264" h="127635">
                  <a:moveTo>
                    <a:pt x="270984" y="57746"/>
                  </a:moveTo>
                  <a:lnTo>
                    <a:pt x="269759" y="57746"/>
                  </a:lnTo>
                  <a:lnTo>
                    <a:pt x="315170" y="67466"/>
                  </a:lnTo>
                  <a:lnTo>
                    <a:pt x="270984" y="57746"/>
                  </a:lnTo>
                  <a:close/>
                </a:path>
                <a:path w="596264" h="127635">
                  <a:moveTo>
                    <a:pt x="268715" y="57522"/>
                  </a:moveTo>
                  <a:lnTo>
                    <a:pt x="269371" y="57746"/>
                  </a:lnTo>
                  <a:lnTo>
                    <a:pt x="269759" y="57746"/>
                  </a:lnTo>
                  <a:lnTo>
                    <a:pt x="268715" y="57522"/>
                  </a:lnTo>
                  <a:close/>
                </a:path>
                <a:path w="596264" h="127635">
                  <a:moveTo>
                    <a:pt x="0" y="0"/>
                  </a:moveTo>
                  <a:lnTo>
                    <a:pt x="268715" y="57522"/>
                  </a:lnTo>
                  <a:lnTo>
                    <a:pt x="266923" y="56911"/>
                  </a:lnTo>
                  <a:lnTo>
                    <a:pt x="266144" y="56911"/>
                  </a:lnTo>
                  <a:lnTo>
                    <a:pt x="263696" y="56132"/>
                  </a:lnTo>
                  <a:lnTo>
                    <a:pt x="260581" y="55298"/>
                  </a:lnTo>
                  <a:lnTo>
                    <a:pt x="259802" y="55298"/>
                  </a:lnTo>
                  <a:lnTo>
                    <a:pt x="8901" y="1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50948" y="3999327"/>
              <a:ext cx="596265" cy="127635"/>
            </a:xfrm>
            <a:custGeom>
              <a:avLst/>
              <a:gdLst/>
              <a:ahLst/>
              <a:cxnLst/>
              <a:rect l="l" t="t" r="r" b="b"/>
              <a:pathLst>
                <a:path w="596264" h="127635">
                  <a:moveTo>
                    <a:pt x="0" y="0"/>
                  </a:moveTo>
                  <a:lnTo>
                    <a:pt x="8901" y="1613"/>
                  </a:lnTo>
                  <a:lnTo>
                    <a:pt x="259802" y="55298"/>
                  </a:lnTo>
                  <a:lnTo>
                    <a:pt x="260581" y="55298"/>
                  </a:lnTo>
                  <a:lnTo>
                    <a:pt x="263696" y="56132"/>
                  </a:lnTo>
                  <a:lnTo>
                    <a:pt x="266144" y="56911"/>
                  </a:lnTo>
                  <a:lnTo>
                    <a:pt x="266923" y="56911"/>
                  </a:lnTo>
                  <a:lnTo>
                    <a:pt x="269371" y="57746"/>
                  </a:lnTo>
                  <a:lnTo>
                    <a:pt x="270205" y="57746"/>
                  </a:lnTo>
                  <a:lnTo>
                    <a:pt x="270984" y="57746"/>
                  </a:lnTo>
                  <a:lnTo>
                    <a:pt x="318272" y="68149"/>
                  </a:lnTo>
                  <a:lnTo>
                    <a:pt x="376797" y="80277"/>
                  </a:lnTo>
                  <a:lnTo>
                    <a:pt x="396769" y="85005"/>
                  </a:lnTo>
                  <a:lnTo>
                    <a:pt x="412846" y="88232"/>
                  </a:lnTo>
                  <a:lnTo>
                    <a:pt x="498631" y="106702"/>
                  </a:lnTo>
                  <a:lnTo>
                    <a:pt x="506587" y="108315"/>
                  </a:lnTo>
                  <a:lnTo>
                    <a:pt x="585251" y="125227"/>
                  </a:lnTo>
                  <a:lnTo>
                    <a:pt x="595654" y="127508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46800" y="3553324"/>
              <a:ext cx="515620" cy="149225"/>
            </a:xfrm>
            <a:custGeom>
              <a:avLst/>
              <a:gdLst/>
              <a:ahLst/>
              <a:cxnLst/>
              <a:rect l="l" t="t" r="r" b="b"/>
              <a:pathLst>
                <a:path w="515620" h="149225">
                  <a:moveTo>
                    <a:pt x="452086" y="130833"/>
                  </a:moveTo>
                  <a:lnTo>
                    <a:pt x="492957" y="142807"/>
                  </a:lnTo>
                  <a:lnTo>
                    <a:pt x="515377" y="149149"/>
                  </a:lnTo>
                  <a:lnTo>
                    <a:pt x="452086" y="130833"/>
                  </a:lnTo>
                  <a:close/>
                </a:path>
                <a:path w="515620" h="149225">
                  <a:moveTo>
                    <a:pt x="341912" y="98949"/>
                  </a:moveTo>
                  <a:lnTo>
                    <a:pt x="452086" y="130833"/>
                  </a:lnTo>
                  <a:lnTo>
                    <a:pt x="363834" y="104977"/>
                  </a:lnTo>
                  <a:lnTo>
                    <a:pt x="347089" y="100249"/>
                  </a:lnTo>
                  <a:lnTo>
                    <a:pt x="341912" y="98949"/>
                  </a:lnTo>
                  <a:close/>
                </a:path>
                <a:path w="515620" h="149225">
                  <a:moveTo>
                    <a:pt x="334238" y="96728"/>
                  </a:moveTo>
                  <a:lnTo>
                    <a:pt x="334238" y="97022"/>
                  </a:lnTo>
                  <a:lnTo>
                    <a:pt x="341912" y="98949"/>
                  </a:lnTo>
                  <a:lnTo>
                    <a:pt x="334238" y="96728"/>
                  </a:lnTo>
                  <a:close/>
                </a:path>
                <a:path w="515620" h="149225">
                  <a:moveTo>
                    <a:pt x="334238" y="96243"/>
                  </a:moveTo>
                  <a:lnTo>
                    <a:pt x="332563" y="96243"/>
                  </a:lnTo>
                  <a:lnTo>
                    <a:pt x="334238" y="96728"/>
                  </a:lnTo>
                  <a:lnTo>
                    <a:pt x="334238" y="96243"/>
                  </a:lnTo>
                  <a:close/>
                </a:path>
                <a:path w="515620" h="149225">
                  <a:moveTo>
                    <a:pt x="331504" y="95937"/>
                  </a:moveTo>
                  <a:lnTo>
                    <a:pt x="331790" y="96243"/>
                  </a:lnTo>
                  <a:lnTo>
                    <a:pt x="332563" y="96243"/>
                  </a:lnTo>
                  <a:lnTo>
                    <a:pt x="331504" y="95937"/>
                  </a:lnTo>
                  <a:close/>
                </a:path>
                <a:path w="515620" h="149225">
                  <a:moveTo>
                    <a:pt x="241630" y="69927"/>
                  </a:moveTo>
                  <a:lnTo>
                    <a:pt x="331504" y="95937"/>
                  </a:lnTo>
                  <a:lnTo>
                    <a:pt x="331011" y="95409"/>
                  </a:lnTo>
                  <a:lnTo>
                    <a:pt x="327061" y="94630"/>
                  </a:lnTo>
                  <a:lnTo>
                    <a:pt x="241630" y="69927"/>
                  </a:lnTo>
                  <a:close/>
                </a:path>
                <a:path w="515620" h="149225">
                  <a:moveTo>
                    <a:pt x="0" y="0"/>
                  </a:moveTo>
                  <a:lnTo>
                    <a:pt x="8789" y="3115"/>
                  </a:lnTo>
                  <a:lnTo>
                    <a:pt x="241630" y="69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46800" y="3553324"/>
              <a:ext cx="515620" cy="149225"/>
            </a:xfrm>
            <a:custGeom>
              <a:avLst/>
              <a:gdLst/>
              <a:ahLst/>
              <a:cxnLst/>
              <a:rect l="l" t="t" r="r" b="b"/>
              <a:pathLst>
                <a:path w="515620" h="149225">
                  <a:moveTo>
                    <a:pt x="0" y="0"/>
                  </a:moveTo>
                  <a:lnTo>
                    <a:pt x="8789" y="3115"/>
                  </a:lnTo>
                  <a:lnTo>
                    <a:pt x="121055" y="35215"/>
                  </a:lnTo>
                  <a:lnTo>
                    <a:pt x="299802" y="86674"/>
                  </a:lnTo>
                  <a:lnTo>
                    <a:pt x="327061" y="94630"/>
                  </a:lnTo>
                  <a:lnTo>
                    <a:pt x="331011" y="95409"/>
                  </a:lnTo>
                  <a:lnTo>
                    <a:pt x="331790" y="96243"/>
                  </a:lnTo>
                  <a:lnTo>
                    <a:pt x="332625" y="96243"/>
                  </a:lnTo>
                  <a:lnTo>
                    <a:pt x="334238" y="96243"/>
                  </a:lnTo>
                  <a:lnTo>
                    <a:pt x="334238" y="97022"/>
                  </a:lnTo>
                  <a:lnTo>
                    <a:pt x="347089" y="100249"/>
                  </a:lnTo>
                  <a:lnTo>
                    <a:pt x="363834" y="104977"/>
                  </a:lnTo>
                  <a:lnTo>
                    <a:pt x="492957" y="142807"/>
                  </a:lnTo>
                  <a:lnTo>
                    <a:pt x="515377" y="149149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135815" y="3460955"/>
              <a:ext cx="826769" cy="127000"/>
            </a:xfrm>
            <a:custGeom>
              <a:avLst/>
              <a:gdLst/>
              <a:ahLst/>
              <a:cxnLst/>
              <a:rect l="l" t="t" r="r" b="b"/>
              <a:pathLst>
                <a:path w="826770" h="127000">
                  <a:moveTo>
                    <a:pt x="437407" y="67116"/>
                  </a:moveTo>
                  <a:lnTo>
                    <a:pt x="674815" y="103607"/>
                  </a:lnTo>
                  <a:lnTo>
                    <a:pt x="739793" y="113955"/>
                  </a:lnTo>
                  <a:lnTo>
                    <a:pt x="746135" y="114789"/>
                  </a:lnTo>
                  <a:lnTo>
                    <a:pt x="826413" y="126806"/>
                  </a:lnTo>
                  <a:lnTo>
                    <a:pt x="437407" y="67116"/>
                  </a:lnTo>
                  <a:close/>
                </a:path>
                <a:path w="826770" h="127000">
                  <a:moveTo>
                    <a:pt x="361355" y="55446"/>
                  </a:moveTo>
                  <a:lnTo>
                    <a:pt x="371007" y="57043"/>
                  </a:lnTo>
                  <a:lnTo>
                    <a:pt x="388832" y="59663"/>
                  </a:lnTo>
                  <a:lnTo>
                    <a:pt x="361355" y="55446"/>
                  </a:lnTo>
                  <a:close/>
                </a:path>
                <a:path w="826770" h="127000">
                  <a:moveTo>
                    <a:pt x="330173" y="50534"/>
                  </a:moveTo>
                  <a:lnTo>
                    <a:pt x="329341" y="50534"/>
                  </a:lnTo>
                  <a:lnTo>
                    <a:pt x="361355" y="55446"/>
                  </a:lnTo>
                  <a:lnTo>
                    <a:pt x="341411" y="52147"/>
                  </a:lnTo>
                  <a:lnTo>
                    <a:pt x="330173" y="50534"/>
                  </a:lnTo>
                  <a:close/>
                </a:path>
                <a:path w="826770" h="127000">
                  <a:moveTo>
                    <a:pt x="328418" y="50393"/>
                  </a:moveTo>
                  <a:lnTo>
                    <a:pt x="328560" y="50534"/>
                  </a:lnTo>
                  <a:lnTo>
                    <a:pt x="329341" y="50534"/>
                  </a:lnTo>
                  <a:lnTo>
                    <a:pt x="328418" y="50393"/>
                  </a:lnTo>
                  <a:close/>
                </a:path>
                <a:path w="826770" h="127000">
                  <a:moveTo>
                    <a:pt x="205540" y="31538"/>
                  </a:moveTo>
                  <a:lnTo>
                    <a:pt x="328418" y="50393"/>
                  </a:lnTo>
                  <a:lnTo>
                    <a:pt x="327781" y="49755"/>
                  </a:lnTo>
                  <a:lnTo>
                    <a:pt x="210786" y="32231"/>
                  </a:lnTo>
                  <a:lnTo>
                    <a:pt x="205540" y="31538"/>
                  </a:lnTo>
                  <a:close/>
                </a:path>
                <a:path w="826770" h="127000">
                  <a:moveTo>
                    <a:pt x="0" y="0"/>
                  </a:moveTo>
                  <a:lnTo>
                    <a:pt x="192261" y="29783"/>
                  </a:lnTo>
                  <a:lnTo>
                    <a:pt x="205540" y="31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65412" y="3404119"/>
              <a:ext cx="1196975" cy="184150"/>
            </a:xfrm>
            <a:custGeom>
              <a:avLst/>
              <a:gdLst/>
              <a:ahLst/>
              <a:cxnLst/>
              <a:rect l="l" t="t" r="r" b="b"/>
              <a:pathLst>
                <a:path w="1196975" h="184150">
                  <a:moveTo>
                    <a:pt x="0" y="0"/>
                  </a:moveTo>
                  <a:lnTo>
                    <a:pt x="148315" y="22364"/>
                  </a:lnTo>
                  <a:lnTo>
                    <a:pt x="262083" y="40055"/>
                  </a:lnTo>
                  <a:lnTo>
                    <a:pt x="562664" y="86619"/>
                  </a:lnTo>
                  <a:lnTo>
                    <a:pt x="581190" y="89066"/>
                  </a:lnTo>
                  <a:lnTo>
                    <a:pt x="698184" y="106591"/>
                  </a:lnTo>
                  <a:lnTo>
                    <a:pt x="698963" y="107369"/>
                  </a:lnTo>
                  <a:lnTo>
                    <a:pt x="699798" y="107369"/>
                  </a:lnTo>
                  <a:lnTo>
                    <a:pt x="700576" y="107369"/>
                  </a:lnTo>
                  <a:lnTo>
                    <a:pt x="711814" y="108983"/>
                  </a:lnTo>
                  <a:lnTo>
                    <a:pt x="741410" y="113878"/>
                  </a:lnTo>
                  <a:lnTo>
                    <a:pt x="774345" y="118718"/>
                  </a:lnTo>
                  <a:lnTo>
                    <a:pt x="964329" y="148426"/>
                  </a:lnTo>
                  <a:lnTo>
                    <a:pt x="1045218" y="160442"/>
                  </a:lnTo>
                  <a:lnTo>
                    <a:pt x="1094953" y="168398"/>
                  </a:lnTo>
                  <a:lnTo>
                    <a:pt x="1110197" y="170790"/>
                  </a:lnTo>
                  <a:lnTo>
                    <a:pt x="1116539" y="171624"/>
                  </a:lnTo>
                  <a:lnTo>
                    <a:pt x="1168722" y="179580"/>
                  </a:lnTo>
                  <a:lnTo>
                    <a:pt x="1196816" y="183641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59849" y="3370351"/>
              <a:ext cx="946785" cy="41910"/>
            </a:xfrm>
            <a:custGeom>
              <a:avLst/>
              <a:gdLst/>
              <a:ahLst/>
              <a:cxnLst/>
              <a:rect l="l" t="t" r="r" b="b"/>
              <a:pathLst>
                <a:path w="946784" h="41910">
                  <a:moveTo>
                    <a:pt x="0" y="0"/>
                  </a:moveTo>
                  <a:lnTo>
                    <a:pt x="946638" y="41724"/>
                  </a:lnTo>
                  <a:lnTo>
                    <a:pt x="940129" y="40889"/>
                  </a:lnTo>
                  <a:lnTo>
                    <a:pt x="850450" y="36828"/>
                  </a:lnTo>
                  <a:lnTo>
                    <a:pt x="836820" y="36828"/>
                  </a:lnTo>
                  <a:lnTo>
                    <a:pt x="835151" y="36160"/>
                  </a:lnTo>
                  <a:lnTo>
                    <a:pt x="823134" y="36160"/>
                  </a:lnTo>
                  <a:lnTo>
                    <a:pt x="801549" y="35382"/>
                  </a:lnTo>
                  <a:lnTo>
                    <a:pt x="795040" y="34547"/>
                  </a:lnTo>
                  <a:lnTo>
                    <a:pt x="731842" y="32155"/>
                  </a:lnTo>
                  <a:lnTo>
                    <a:pt x="718212" y="31320"/>
                  </a:lnTo>
                  <a:lnTo>
                    <a:pt x="678045" y="29707"/>
                  </a:lnTo>
                  <a:lnTo>
                    <a:pt x="667642" y="28873"/>
                  </a:lnTo>
                  <a:lnTo>
                    <a:pt x="651564" y="28094"/>
                  </a:lnTo>
                  <a:lnTo>
                    <a:pt x="641161" y="28094"/>
                  </a:lnTo>
                  <a:lnTo>
                    <a:pt x="591482" y="25646"/>
                  </a:lnTo>
                  <a:lnTo>
                    <a:pt x="586753" y="25646"/>
                  </a:lnTo>
                  <a:lnTo>
                    <a:pt x="577963" y="24867"/>
                  </a:lnTo>
                  <a:lnTo>
                    <a:pt x="572288" y="24867"/>
                  </a:lnTo>
                  <a:lnTo>
                    <a:pt x="559437" y="24033"/>
                  </a:lnTo>
                  <a:lnTo>
                    <a:pt x="508089" y="22419"/>
                  </a:lnTo>
                  <a:lnTo>
                    <a:pt x="494459" y="21585"/>
                  </a:lnTo>
                  <a:lnTo>
                    <a:pt x="488951" y="21585"/>
                  </a:lnTo>
                  <a:lnTo>
                    <a:pt x="481775" y="20917"/>
                  </a:lnTo>
                  <a:lnTo>
                    <a:pt x="471205" y="20917"/>
                  </a:lnTo>
                  <a:lnTo>
                    <a:pt x="463249" y="20138"/>
                  </a:lnTo>
                  <a:lnTo>
                    <a:pt x="423917" y="18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59849" y="3370351"/>
              <a:ext cx="946785" cy="41910"/>
            </a:xfrm>
            <a:custGeom>
              <a:avLst/>
              <a:gdLst/>
              <a:ahLst/>
              <a:cxnLst/>
              <a:rect l="l" t="t" r="r" b="b"/>
              <a:pathLst>
                <a:path w="946784" h="41910">
                  <a:moveTo>
                    <a:pt x="0" y="0"/>
                  </a:moveTo>
                  <a:lnTo>
                    <a:pt x="181194" y="7955"/>
                  </a:lnTo>
                  <a:lnTo>
                    <a:pt x="423917" y="18525"/>
                  </a:lnTo>
                  <a:lnTo>
                    <a:pt x="463249" y="20138"/>
                  </a:lnTo>
                  <a:lnTo>
                    <a:pt x="471205" y="20917"/>
                  </a:lnTo>
                  <a:lnTo>
                    <a:pt x="473652" y="20917"/>
                  </a:lnTo>
                  <a:lnTo>
                    <a:pt x="481775" y="20917"/>
                  </a:lnTo>
                  <a:lnTo>
                    <a:pt x="488951" y="21585"/>
                  </a:lnTo>
                  <a:lnTo>
                    <a:pt x="490565" y="21585"/>
                  </a:lnTo>
                  <a:lnTo>
                    <a:pt x="494459" y="21585"/>
                  </a:lnTo>
                  <a:lnTo>
                    <a:pt x="508089" y="22419"/>
                  </a:lnTo>
                  <a:lnTo>
                    <a:pt x="559437" y="24033"/>
                  </a:lnTo>
                  <a:lnTo>
                    <a:pt x="572288" y="24867"/>
                  </a:lnTo>
                  <a:lnTo>
                    <a:pt x="577963" y="24867"/>
                  </a:lnTo>
                  <a:lnTo>
                    <a:pt x="586753" y="25646"/>
                  </a:lnTo>
                  <a:lnTo>
                    <a:pt x="591482" y="25646"/>
                  </a:lnTo>
                  <a:lnTo>
                    <a:pt x="641161" y="28094"/>
                  </a:lnTo>
                  <a:lnTo>
                    <a:pt x="651564" y="28094"/>
                  </a:lnTo>
                  <a:lnTo>
                    <a:pt x="667642" y="28873"/>
                  </a:lnTo>
                  <a:lnTo>
                    <a:pt x="678045" y="29707"/>
                  </a:lnTo>
                  <a:lnTo>
                    <a:pt x="718212" y="31320"/>
                  </a:lnTo>
                  <a:lnTo>
                    <a:pt x="731842" y="32155"/>
                  </a:lnTo>
                  <a:lnTo>
                    <a:pt x="795040" y="34547"/>
                  </a:lnTo>
                  <a:lnTo>
                    <a:pt x="801549" y="35382"/>
                  </a:lnTo>
                  <a:lnTo>
                    <a:pt x="823134" y="36160"/>
                  </a:lnTo>
                  <a:lnTo>
                    <a:pt x="825582" y="36160"/>
                  </a:lnTo>
                  <a:lnTo>
                    <a:pt x="828030" y="36160"/>
                  </a:lnTo>
                  <a:lnTo>
                    <a:pt x="828809" y="36160"/>
                  </a:lnTo>
                  <a:lnTo>
                    <a:pt x="831145" y="36160"/>
                  </a:lnTo>
                  <a:lnTo>
                    <a:pt x="832759" y="36160"/>
                  </a:lnTo>
                  <a:lnTo>
                    <a:pt x="835151" y="36160"/>
                  </a:lnTo>
                  <a:lnTo>
                    <a:pt x="836820" y="36828"/>
                  </a:lnTo>
                  <a:lnTo>
                    <a:pt x="839212" y="36828"/>
                  </a:lnTo>
                  <a:lnTo>
                    <a:pt x="850450" y="36828"/>
                  </a:lnTo>
                  <a:lnTo>
                    <a:pt x="940129" y="40889"/>
                  </a:lnTo>
                  <a:lnTo>
                    <a:pt x="946638" y="41724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57005" y="2990940"/>
              <a:ext cx="408305" cy="481330"/>
            </a:xfrm>
            <a:custGeom>
              <a:avLst/>
              <a:gdLst/>
              <a:ahLst/>
              <a:cxnLst/>
              <a:rect l="l" t="t" r="r" b="b"/>
              <a:pathLst>
                <a:path w="408304" h="481329">
                  <a:moveTo>
                    <a:pt x="335563" y="395921"/>
                  </a:moveTo>
                  <a:lnTo>
                    <a:pt x="374349" y="442052"/>
                  </a:lnTo>
                  <a:lnTo>
                    <a:pt x="407951" y="481328"/>
                  </a:lnTo>
                  <a:lnTo>
                    <a:pt x="335563" y="395921"/>
                  </a:lnTo>
                  <a:close/>
                </a:path>
                <a:path w="408304" h="481329">
                  <a:moveTo>
                    <a:pt x="318880" y="376236"/>
                  </a:moveTo>
                  <a:lnTo>
                    <a:pt x="335563" y="395921"/>
                  </a:lnTo>
                  <a:lnTo>
                    <a:pt x="331790" y="391427"/>
                  </a:lnTo>
                  <a:lnTo>
                    <a:pt x="329509" y="388200"/>
                  </a:lnTo>
                  <a:lnTo>
                    <a:pt x="318880" y="376236"/>
                  </a:lnTo>
                  <a:close/>
                </a:path>
                <a:path w="408304" h="481329">
                  <a:moveTo>
                    <a:pt x="312721" y="368969"/>
                  </a:moveTo>
                  <a:lnTo>
                    <a:pt x="316658" y="373736"/>
                  </a:lnTo>
                  <a:lnTo>
                    <a:pt x="318880" y="376236"/>
                  </a:lnTo>
                  <a:lnTo>
                    <a:pt x="312721" y="368969"/>
                  </a:lnTo>
                  <a:close/>
                </a:path>
                <a:path w="408304" h="481329">
                  <a:moveTo>
                    <a:pt x="300376" y="354404"/>
                  </a:moveTo>
                  <a:lnTo>
                    <a:pt x="312721" y="368969"/>
                  </a:lnTo>
                  <a:lnTo>
                    <a:pt x="306088" y="360940"/>
                  </a:lnTo>
                  <a:lnTo>
                    <a:pt x="300376" y="354404"/>
                  </a:lnTo>
                  <a:close/>
                </a:path>
                <a:path w="408304" h="481329">
                  <a:moveTo>
                    <a:pt x="292071" y="344606"/>
                  </a:moveTo>
                  <a:lnTo>
                    <a:pt x="294906" y="348145"/>
                  </a:lnTo>
                  <a:lnTo>
                    <a:pt x="300376" y="354404"/>
                  </a:lnTo>
                  <a:lnTo>
                    <a:pt x="292071" y="344606"/>
                  </a:lnTo>
                  <a:close/>
                </a:path>
                <a:path w="408304" h="481329">
                  <a:moveTo>
                    <a:pt x="268513" y="316810"/>
                  </a:moveTo>
                  <a:lnTo>
                    <a:pt x="292071" y="344606"/>
                  </a:lnTo>
                  <a:lnTo>
                    <a:pt x="285282" y="336129"/>
                  </a:lnTo>
                  <a:lnTo>
                    <a:pt x="268513" y="316810"/>
                  </a:lnTo>
                  <a:close/>
                </a:path>
                <a:path w="408304" h="481329">
                  <a:moveTo>
                    <a:pt x="258481" y="304974"/>
                  </a:moveTo>
                  <a:lnTo>
                    <a:pt x="263696" y="311261"/>
                  </a:lnTo>
                  <a:lnTo>
                    <a:pt x="268513" y="316810"/>
                  </a:lnTo>
                  <a:lnTo>
                    <a:pt x="258481" y="304974"/>
                  </a:lnTo>
                  <a:close/>
                </a:path>
                <a:path w="408304" h="481329">
                  <a:moveTo>
                    <a:pt x="222938" y="263038"/>
                  </a:moveTo>
                  <a:lnTo>
                    <a:pt x="258481" y="304974"/>
                  </a:lnTo>
                  <a:lnTo>
                    <a:pt x="236381" y="278382"/>
                  </a:lnTo>
                  <a:lnTo>
                    <a:pt x="222938" y="263038"/>
                  </a:lnTo>
                  <a:close/>
                </a:path>
                <a:path w="408304" h="481329">
                  <a:moveTo>
                    <a:pt x="210305" y="248132"/>
                  </a:moveTo>
                  <a:lnTo>
                    <a:pt x="213182" y="251902"/>
                  </a:lnTo>
                  <a:lnTo>
                    <a:pt x="222938" y="263038"/>
                  </a:lnTo>
                  <a:lnTo>
                    <a:pt x="210305" y="248132"/>
                  </a:lnTo>
                  <a:close/>
                </a:path>
                <a:path w="408304" h="481329">
                  <a:moveTo>
                    <a:pt x="205676" y="242671"/>
                  </a:moveTo>
                  <a:lnTo>
                    <a:pt x="210305" y="248132"/>
                  </a:lnTo>
                  <a:lnTo>
                    <a:pt x="207619" y="244614"/>
                  </a:lnTo>
                  <a:lnTo>
                    <a:pt x="205676" y="242671"/>
                  </a:lnTo>
                  <a:close/>
                </a:path>
                <a:path w="408304" h="481329">
                  <a:moveTo>
                    <a:pt x="205171" y="242075"/>
                  </a:moveTo>
                  <a:lnTo>
                    <a:pt x="205676" y="242671"/>
                  </a:lnTo>
                  <a:lnTo>
                    <a:pt x="205171" y="242075"/>
                  </a:lnTo>
                  <a:close/>
                </a:path>
                <a:path w="408304" h="481329">
                  <a:moveTo>
                    <a:pt x="205171" y="241387"/>
                  </a:moveTo>
                  <a:lnTo>
                    <a:pt x="204588" y="241387"/>
                  </a:lnTo>
                  <a:lnTo>
                    <a:pt x="205171" y="242075"/>
                  </a:lnTo>
                  <a:lnTo>
                    <a:pt x="205171" y="241387"/>
                  </a:lnTo>
                  <a:close/>
                </a:path>
                <a:path w="408304" h="481329">
                  <a:moveTo>
                    <a:pt x="204392" y="241156"/>
                  </a:moveTo>
                  <a:lnTo>
                    <a:pt x="204392" y="241387"/>
                  </a:lnTo>
                  <a:lnTo>
                    <a:pt x="204588" y="241387"/>
                  </a:lnTo>
                  <a:lnTo>
                    <a:pt x="204392" y="241156"/>
                  </a:lnTo>
                  <a:close/>
                </a:path>
                <a:path w="408304" h="481329">
                  <a:moveTo>
                    <a:pt x="0" y="0"/>
                  </a:moveTo>
                  <a:lnTo>
                    <a:pt x="204392" y="241156"/>
                  </a:lnTo>
                  <a:lnTo>
                    <a:pt x="204392" y="240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57005" y="2990940"/>
              <a:ext cx="408305" cy="481330"/>
            </a:xfrm>
            <a:custGeom>
              <a:avLst/>
              <a:gdLst/>
              <a:ahLst/>
              <a:cxnLst/>
              <a:rect l="l" t="t" r="r" b="b"/>
              <a:pathLst>
                <a:path w="408304" h="481329">
                  <a:moveTo>
                    <a:pt x="0" y="0"/>
                  </a:moveTo>
                  <a:lnTo>
                    <a:pt x="104978" y="123447"/>
                  </a:lnTo>
                  <a:lnTo>
                    <a:pt x="204392" y="240553"/>
                  </a:lnTo>
                  <a:lnTo>
                    <a:pt x="204392" y="241387"/>
                  </a:lnTo>
                  <a:lnTo>
                    <a:pt x="205171" y="241387"/>
                  </a:lnTo>
                  <a:lnTo>
                    <a:pt x="205171" y="242166"/>
                  </a:lnTo>
                  <a:lnTo>
                    <a:pt x="207619" y="244614"/>
                  </a:lnTo>
                  <a:lnTo>
                    <a:pt x="213182" y="251902"/>
                  </a:lnTo>
                  <a:lnTo>
                    <a:pt x="236381" y="278382"/>
                  </a:lnTo>
                  <a:lnTo>
                    <a:pt x="243669" y="287117"/>
                  </a:lnTo>
                  <a:lnTo>
                    <a:pt x="263696" y="311261"/>
                  </a:lnTo>
                  <a:lnTo>
                    <a:pt x="285282" y="336129"/>
                  </a:lnTo>
                  <a:lnTo>
                    <a:pt x="294906" y="348145"/>
                  </a:lnTo>
                  <a:lnTo>
                    <a:pt x="306088" y="360940"/>
                  </a:lnTo>
                  <a:lnTo>
                    <a:pt x="316658" y="373736"/>
                  </a:lnTo>
                  <a:lnTo>
                    <a:pt x="329509" y="388200"/>
                  </a:lnTo>
                  <a:lnTo>
                    <a:pt x="331790" y="391427"/>
                  </a:lnTo>
                  <a:lnTo>
                    <a:pt x="361498" y="426809"/>
                  </a:lnTo>
                  <a:lnTo>
                    <a:pt x="374349" y="442052"/>
                  </a:lnTo>
                  <a:lnTo>
                    <a:pt x="407951" y="481328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46602" y="2829662"/>
              <a:ext cx="744220" cy="184785"/>
            </a:xfrm>
            <a:custGeom>
              <a:avLst/>
              <a:gdLst/>
              <a:ahLst/>
              <a:cxnLst/>
              <a:rect l="l" t="t" r="r" b="b"/>
              <a:pathLst>
                <a:path w="744220" h="184785">
                  <a:moveTo>
                    <a:pt x="0" y="0"/>
                  </a:moveTo>
                  <a:lnTo>
                    <a:pt x="743803" y="184475"/>
                  </a:lnTo>
                  <a:lnTo>
                    <a:pt x="587532" y="145978"/>
                  </a:lnTo>
                  <a:lnTo>
                    <a:pt x="492957" y="122001"/>
                  </a:lnTo>
                  <a:lnTo>
                    <a:pt x="490509" y="122001"/>
                  </a:lnTo>
                  <a:lnTo>
                    <a:pt x="488896" y="121166"/>
                  </a:lnTo>
                  <a:lnTo>
                    <a:pt x="488061" y="121166"/>
                  </a:lnTo>
                  <a:lnTo>
                    <a:pt x="486448" y="120387"/>
                  </a:lnTo>
                  <a:lnTo>
                    <a:pt x="86563" y="215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46602" y="2829662"/>
              <a:ext cx="744220" cy="184785"/>
            </a:xfrm>
            <a:custGeom>
              <a:avLst/>
              <a:gdLst/>
              <a:ahLst/>
              <a:cxnLst/>
              <a:rect l="l" t="t" r="r" b="b"/>
              <a:pathLst>
                <a:path w="744220" h="184785">
                  <a:moveTo>
                    <a:pt x="0" y="0"/>
                  </a:moveTo>
                  <a:lnTo>
                    <a:pt x="86563" y="21585"/>
                  </a:lnTo>
                  <a:lnTo>
                    <a:pt x="486448" y="120387"/>
                  </a:lnTo>
                  <a:lnTo>
                    <a:pt x="488061" y="121166"/>
                  </a:lnTo>
                  <a:lnTo>
                    <a:pt x="488896" y="121166"/>
                  </a:lnTo>
                  <a:lnTo>
                    <a:pt x="490509" y="122001"/>
                  </a:lnTo>
                  <a:lnTo>
                    <a:pt x="491344" y="122001"/>
                  </a:lnTo>
                  <a:lnTo>
                    <a:pt x="492122" y="122001"/>
                  </a:lnTo>
                  <a:lnTo>
                    <a:pt x="492957" y="122001"/>
                  </a:lnTo>
                  <a:lnTo>
                    <a:pt x="527393" y="130735"/>
                  </a:lnTo>
                  <a:lnTo>
                    <a:pt x="587532" y="145978"/>
                  </a:lnTo>
                  <a:lnTo>
                    <a:pt x="743803" y="184475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023814" y="2527135"/>
              <a:ext cx="331470" cy="343535"/>
            </a:xfrm>
            <a:custGeom>
              <a:avLst/>
              <a:gdLst/>
              <a:ahLst/>
              <a:cxnLst/>
              <a:rect l="l" t="t" r="r" b="b"/>
              <a:pathLst>
                <a:path w="331470" h="343535">
                  <a:moveTo>
                    <a:pt x="0" y="0"/>
                  </a:moveTo>
                  <a:lnTo>
                    <a:pt x="152376" y="158162"/>
                  </a:lnTo>
                  <a:lnTo>
                    <a:pt x="156326" y="162056"/>
                  </a:lnTo>
                  <a:lnTo>
                    <a:pt x="156326" y="162890"/>
                  </a:lnTo>
                  <a:lnTo>
                    <a:pt x="157105" y="162890"/>
                  </a:lnTo>
                  <a:lnTo>
                    <a:pt x="162779" y="168509"/>
                  </a:lnTo>
                  <a:lnTo>
                    <a:pt x="248564" y="258411"/>
                  </a:lnTo>
                  <a:lnTo>
                    <a:pt x="257354" y="267200"/>
                  </a:lnTo>
                  <a:lnTo>
                    <a:pt x="331123" y="3434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23814" y="2527135"/>
              <a:ext cx="331470" cy="343535"/>
            </a:xfrm>
            <a:custGeom>
              <a:avLst/>
              <a:gdLst/>
              <a:ahLst/>
              <a:cxnLst/>
              <a:rect l="l" t="t" r="r" b="b"/>
              <a:pathLst>
                <a:path w="331470" h="343535">
                  <a:moveTo>
                    <a:pt x="0" y="0"/>
                  </a:moveTo>
                  <a:lnTo>
                    <a:pt x="152376" y="158162"/>
                  </a:lnTo>
                  <a:lnTo>
                    <a:pt x="154045" y="159775"/>
                  </a:lnTo>
                  <a:lnTo>
                    <a:pt x="155492" y="161221"/>
                  </a:lnTo>
                  <a:lnTo>
                    <a:pt x="156326" y="162056"/>
                  </a:lnTo>
                  <a:lnTo>
                    <a:pt x="156326" y="162890"/>
                  </a:lnTo>
                  <a:lnTo>
                    <a:pt x="157105" y="162890"/>
                  </a:lnTo>
                  <a:lnTo>
                    <a:pt x="162779" y="168509"/>
                  </a:lnTo>
                  <a:lnTo>
                    <a:pt x="248564" y="258411"/>
                  </a:lnTo>
                  <a:lnTo>
                    <a:pt x="257354" y="267200"/>
                  </a:lnTo>
                  <a:lnTo>
                    <a:pt x="331123" y="343416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255522" y="2527135"/>
              <a:ext cx="152400" cy="427355"/>
            </a:xfrm>
            <a:custGeom>
              <a:avLst/>
              <a:gdLst/>
              <a:ahLst/>
              <a:cxnLst/>
              <a:rect l="l" t="t" r="r" b="b"/>
              <a:pathLst>
                <a:path w="152400" h="427355">
                  <a:moveTo>
                    <a:pt x="0" y="0"/>
                  </a:moveTo>
                  <a:lnTo>
                    <a:pt x="152265" y="426809"/>
                  </a:lnTo>
                  <a:lnTo>
                    <a:pt x="141862" y="396322"/>
                  </a:lnTo>
                  <a:lnTo>
                    <a:pt x="123447" y="345030"/>
                  </a:lnTo>
                  <a:lnTo>
                    <a:pt x="121834" y="340190"/>
                  </a:lnTo>
                  <a:lnTo>
                    <a:pt x="92127" y="258411"/>
                  </a:lnTo>
                  <a:lnTo>
                    <a:pt x="56077" y="156548"/>
                  </a:lnTo>
                  <a:lnTo>
                    <a:pt x="50514" y="141249"/>
                  </a:lnTo>
                  <a:lnTo>
                    <a:pt x="44060" y="124393"/>
                  </a:lnTo>
                  <a:lnTo>
                    <a:pt x="38497" y="107536"/>
                  </a:lnTo>
                  <a:lnTo>
                    <a:pt x="35270" y="100415"/>
                  </a:lnTo>
                  <a:lnTo>
                    <a:pt x="35270" y="97968"/>
                  </a:lnTo>
                  <a:lnTo>
                    <a:pt x="33657" y="94741"/>
                  </a:lnTo>
                  <a:lnTo>
                    <a:pt x="33657" y="93906"/>
                  </a:lnTo>
                  <a:lnTo>
                    <a:pt x="32823" y="93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55522" y="2527135"/>
              <a:ext cx="152400" cy="427355"/>
            </a:xfrm>
            <a:custGeom>
              <a:avLst/>
              <a:gdLst/>
              <a:ahLst/>
              <a:cxnLst/>
              <a:rect l="l" t="t" r="r" b="b"/>
              <a:pathLst>
                <a:path w="152400" h="427355">
                  <a:moveTo>
                    <a:pt x="0" y="0"/>
                  </a:moveTo>
                  <a:lnTo>
                    <a:pt x="32823" y="93128"/>
                  </a:lnTo>
                  <a:lnTo>
                    <a:pt x="33657" y="93906"/>
                  </a:lnTo>
                  <a:lnTo>
                    <a:pt x="33657" y="94741"/>
                  </a:lnTo>
                  <a:lnTo>
                    <a:pt x="34436" y="96354"/>
                  </a:lnTo>
                  <a:lnTo>
                    <a:pt x="35270" y="97968"/>
                  </a:lnTo>
                  <a:lnTo>
                    <a:pt x="35270" y="98746"/>
                  </a:lnTo>
                  <a:lnTo>
                    <a:pt x="35270" y="100415"/>
                  </a:lnTo>
                  <a:lnTo>
                    <a:pt x="38497" y="107536"/>
                  </a:lnTo>
                  <a:lnTo>
                    <a:pt x="44060" y="124393"/>
                  </a:lnTo>
                  <a:lnTo>
                    <a:pt x="50514" y="141249"/>
                  </a:lnTo>
                  <a:lnTo>
                    <a:pt x="56077" y="156548"/>
                  </a:lnTo>
                  <a:lnTo>
                    <a:pt x="92127" y="258411"/>
                  </a:lnTo>
                  <a:lnTo>
                    <a:pt x="121834" y="340190"/>
                  </a:lnTo>
                  <a:lnTo>
                    <a:pt x="123447" y="345030"/>
                  </a:lnTo>
                  <a:lnTo>
                    <a:pt x="141862" y="396322"/>
                  </a:lnTo>
                  <a:lnTo>
                    <a:pt x="152265" y="426809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516771" y="2527135"/>
              <a:ext cx="433070" cy="292735"/>
            </a:xfrm>
            <a:custGeom>
              <a:avLst/>
              <a:gdLst/>
              <a:ahLst/>
              <a:cxnLst/>
              <a:rect l="l" t="t" r="r" b="b"/>
              <a:pathLst>
                <a:path w="433070" h="292735">
                  <a:moveTo>
                    <a:pt x="250685" y="169174"/>
                  </a:moveTo>
                  <a:lnTo>
                    <a:pt x="250901" y="169344"/>
                  </a:lnTo>
                  <a:lnTo>
                    <a:pt x="363167" y="245560"/>
                  </a:lnTo>
                  <a:lnTo>
                    <a:pt x="432874" y="292124"/>
                  </a:lnTo>
                  <a:lnTo>
                    <a:pt x="250685" y="169174"/>
                  </a:lnTo>
                  <a:close/>
                </a:path>
                <a:path w="433070" h="292735">
                  <a:moveTo>
                    <a:pt x="0" y="0"/>
                  </a:moveTo>
                  <a:lnTo>
                    <a:pt x="250685" y="169174"/>
                  </a:lnTo>
                  <a:lnTo>
                    <a:pt x="247786" y="166896"/>
                  </a:lnTo>
                  <a:lnTo>
                    <a:pt x="195658" y="131569"/>
                  </a:lnTo>
                  <a:lnTo>
                    <a:pt x="188482" y="126841"/>
                  </a:lnTo>
                  <a:lnTo>
                    <a:pt x="131459" y="88232"/>
                  </a:lnTo>
                  <a:lnTo>
                    <a:pt x="121890" y="81890"/>
                  </a:lnTo>
                  <a:lnTo>
                    <a:pt x="121055" y="81111"/>
                  </a:lnTo>
                  <a:lnTo>
                    <a:pt x="117940" y="79498"/>
                  </a:lnTo>
                  <a:lnTo>
                    <a:pt x="117161" y="78663"/>
                  </a:lnTo>
                  <a:lnTo>
                    <a:pt x="4895" y="24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516771" y="2527135"/>
              <a:ext cx="433070" cy="292735"/>
            </a:xfrm>
            <a:custGeom>
              <a:avLst/>
              <a:gdLst/>
              <a:ahLst/>
              <a:cxnLst/>
              <a:rect l="l" t="t" r="r" b="b"/>
              <a:pathLst>
                <a:path w="433070" h="292735">
                  <a:moveTo>
                    <a:pt x="0" y="0"/>
                  </a:moveTo>
                  <a:lnTo>
                    <a:pt x="4895" y="2447"/>
                  </a:lnTo>
                  <a:lnTo>
                    <a:pt x="117161" y="78663"/>
                  </a:lnTo>
                  <a:lnTo>
                    <a:pt x="117940" y="79498"/>
                  </a:lnTo>
                  <a:lnTo>
                    <a:pt x="119442" y="80277"/>
                  </a:lnTo>
                  <a:lnTo>
                    <a:pt x="121055" y="81111"/>
                  </a:lnTo>
                  <a:lnTo>
                    <a:pt x="121890" y="81890"/>
                  </a:lnTo>
                  <a:lnTo>
                    <a:pt x="131459" y="88232"/>
                  </a:lnTo>
                  <a:lnTo>
                    <a:pt x="188482" y="126841"/>
                  </a:lnTo>
                  <a:lnTo>
                    <a:pt x="195658" y="131569"/>
                  </a:lnTo>
                  <a:lnTo>
                    <a:pt x="247786" y="166896"/>
                  </a:lnTo>
                  <a:lnTo>
                    <a:pt x="250901" y="169344"/>
                  </a:lnTo>
                  <a:lnTo>
                    <a:pt x="291012" y="196603"/>
                  </a:lnTo>
                  <a:lnTo>
                    <a:pt x="363167" y="245560"/>
                  </a:lnTo>
                  <a:lnTo>
                    <a:pt x="432874" y="292124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660681" y="2110061"/>
              <a:ext cx="99060" cy="347345"/>
            </a:xfrm>
            <a:custGeom>
              <a:avLst/>
              <a:gdLst/>
              <a:ahLst/>
              <a:cxnLst/>
              <a:rect l="l" t="t" r="r" b="b"/>
              <a:pathLst>
                <a:path w="99059" h="347344">
                  <a:moveTo>
                    <a:pt x="74820" y="263600"/>
                  </a:moveTo>
                  <a:lnTo>
                    <a:pt x="76995" y="271873"/>
                  </a:lnTo>
                  <a:lnTo>
                    <a:pt x="85784" y="303194"/>
                  </a:lnTo>
                  <a:lnTo>
                    <a:pt x="98580" y="347311"/>
                  </a:lnTo>
                  <a:lnTo>
                    <a:pt x="74820" y="263600"/>
                  </a:lnTo>
                  <a:close/>
                </a:path>
                <a:path w="99059" h="347344">
                  <a:moveTo>
                    <a:pt x="61642" y="217175"/>
                  </a:moveTo>
                  <a:lnTo>
                    <a:pt x="74820" y="263600"/>
                  </a:lnTo>
                  <a:lnTo>
                    <a:pt x="71320" y="250288"/>
                  </a:lnTo>
                  <a:lnTo>
                    <a:pt x="69707" y="244614"/>
                  </a:lnTo>
                  <a:lnTo>
                    <a:pt x="65757" y="230984"/>
                  </a:lnTo>
                  <a:lnTo>
                    <a:pt x="61642" y="217175"/>
                  </a:lnTo>
                  <a:close/>
                </a:path>
                <a:path w="99059" h="347344">
                  <a:moveTo>
                    <a:pt x="51335" y="180861"/>
                  </a:moveTo>
                  <a:lnTo>
                    <a:pt x="57635" y="203724"/>
                  </a:lnTo>
                  <a:lnTo>
                    <a:pt x="61642" y="217175"/>
                  </a:lnTo>
                  <a:lnTo>
                    <a:pt x="51335" y="180861"/>
                  </a:lnTo>
                  <a:close/>
                </a:path>
                <a:path w="99059" h="347344">
                  <a:moveTo>
                    <a:pt x="49357" y="173892"/>
                  </a:moveTo>
                  <a:lnTo>
                    <a:pt x="51335" y="180861"/>
                  </a:lnTo>
                  <a:lnTo>
                    <a:pt x="49679" y="174851"/>
                  </a:lnTo>
                  <a:lnTo>
                    <a:pt x="49357" y="173892"/>
                  </a:lnTo>
                  <a:close/>
                </a:path>
                <a:path w="99059" h="347344">
                  <a:moveTo>
                    <a:pt x="47231" y="166403"/>
                  </a:moveTo>
                  <a:lnTo>
                    <a:pt x="47231" y="167563"/>
                  </a:lnTo>
                  <a:lnTo>
                    <a:pt x="49357" y="173892"/>
                  </a:lnTo>
                  <a:lnTo>
                    <a:pt x="47231" y="166403"/>
                  </a:lnTo>
                  <a:close/>
                </a:path>
                <a:path w="99059" h="347344">
                  <a:moveTo>
                    <a:pt x="46996" y="165574"/>
                  </a:moveTo>
                  <a:lnTo>
                    <a:pt x="47231" y="166403"/>
                  </a:lnTo>
                  <a:lnTo>
                    <a:pt x="47231" y="166061"/>
                  </a:lnTo>
                  <a:lnTo>
                    <a:pt x="46996" y="165574"/>
                  </a:lnTo>
                  <a:close/>
                </a:path>
                <a:path w="99059" h="347344">
                  <a:moveTo>
                    <a:pt x="46452" y="163659"/>
                  </a:moveTo>
                  <a:lnTo>
                    <a:pt x="46452" y="164448"/>
                  </a:lnTo>
                  <a:lnTo>
                    <a:pt x="46996" y="165574"/>
                  </a:lnTo>
                  <a:lnTo>
                    <a:pt x="46452" y="163659"/>
                  </a:lnTo>
                  <a:close/>
                </a:path>
                <a:path w="99059" h="347344">
                  <a:moveTo>
                    <a:pt x="39008" y="137431"/>
                  </a:moveTo>
                  <a:lnTo>
                    <a:pt x="46452" y="163659"/>
                  </a:lnTo>
                  <a:lnTo>
                    <a:pt x="46452" y="162835"/>
                  </a:lnTo>
                  <a:lnTo>
                    <a:pt x="45618" y="160442"/>
                  </a:lnTo>
                  <a:lnTo>
                    <a:pt x="39008" y="137431"/>
                  </a:lnTo>
                  <a:close/>
                </a:path>
                <a:path w="99059" h="347344">
                  <a:moveTo>
                    <a:pt x="0" y="0"/>
                  </a:moveTo>
                  <a:lnTo>
                    <a:pt x="35215" y="124226"/>
                  </a:lnTo>
                  <a:lnTo>
                    <a:pt x="39008" y="1374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660681" y="2110061"/>
              <a:ext cx="99060" cy="347345"/>
            </a:xfrm>
            <a:custGeom>
              <a:avLst/>
              <a:gdLst/>
              <a:ahLst/>
              <a:cxnLst/>
              <a:rect l="l" t="t" r="r" b="b"/>
              <a:pathLst>
                <a:path w="99059" h="347344">
                  <a:moveTo>
                    <a:pt x="98580" y="347311"/>
                  </a:moveTo>
                  <a:lnTo>
                    <a:pt x="85784" y="303194"/>
                  </a:lnTo>
                  <a:lnTo>
                    <a:pt x="76995" y="271873"/>
                  </a:lnTo>
                  <a:lnTo>
                    <a:pt x="71320" y="250288"/>
                  </a:lnTo>
                  <a:lnTo>
                    <a:pt x="69707" y="244614"/>
                  </a:lnTo>
                  <a:lnTo>
                    <a:pt x="65757" y="230984"/>
                  </a:lnTo>
                  <a:lnTo>
                    <a:pt x="57635" y="203724"/>
                  </a:lnTo>
                  <a:lnTo>
                    <a:pt x="49679" y="174851"/>
                  </a:lnTo>
                  <a:lnTo>
                    <a:pt x="47231" y="167563"/>
                  </a:lnTo>
                  <a:lnTo>
                    <a:pt x="47231" y="166061"/>
                  </a:lnTo>
                  <a:lnTo>
                    <a:pt x="46452" y="164448"/>
                  </a:lnTo>
                  <a:lnTo>
                    <a:pt x="46452" y="162835"/>
                  </a:lnTo>
                  <a:lnTo>
                    <a:pt x="45618" y="160442"/>
                  </a:lnTo>
                  <a:lnTo>
                    <a:pt x="35215" y="124226"/>
                  </a:lnTo>
                  <a:lnTo>
                    <a:pt x="0" y="0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821848" y="2054707"/>
              <a:ext cx="222250" cy="278765"/>
            </a:xfrm>
            <a:custGeom>
              <a:avLst/>
              <a:gdLst/>
              <a:ahLst/>
              <a:cxnLst/>
              <a:rect l="l" t="t" r="r" b="b"/>
              <a:pathLst>
                <a:path w="222250" h="278764">
                  <a:moveTo>
                    <a:pt x="190195" y="238590"/>
                  </a:moveTo>
                  <a:lnTo>
                    <a:pt x="204392" y="256630"/>
                  </a:lnTo>
                  <a:lnTo>
                    <a:pt x="221917" y="278382"/>
                  </a:lnTo>
                  <a:lnTo>
                    <a:pt x="190195" y="238590"/>
                  </a:lnTo>
                  <a:close/>
                </a:path>
                <a:path w="222250" h="278764">
                  <a:moveTo>
                    <a:pt x="181645" y="227864"/>
                  </a:moveTo>
                  <a:lnTo>
                    <a:pt x="190195" y="238590"/>
                  </a:lnTo>
                  <a:lnTo>
                    <a:pt x="184254" y="231040"/>
                  </a:lnTo>
                  <a:lnTo>
                    <a:pt x="181645" y="227864"/>
                  </a:lnTo>
                  <a:close/>
                </a:path>
                <a:path w="222250" h="278764">
                  <a:moveTo>
                    <a:pt x="131403" y="164838"/>
                  </a:moveTo>
                  <a:lnTo>
                    <a:pt x="131403" y="165171"/>
                  </a:lnTo>
                  <a:lnTo>
                    <a:pt x="132237" y="165950"/>
                  </a:lnTo>
                  <a:lnTo>
                    <a:pt x="145088" y="182028"/>
                  </a:lnTo>
                  <a:lnTo>
                    <a:pt x="165060" y="207674"/>
                  </a:lnTo>
                  <a:lnTo>
                    <a:pt x="181645" y="227864"/>
                  </a:lnTo>
                  <a:lnTo>
                    <a:pt x="131403" y="164838"/>
                  </a:lnTo>
                  <a:close/>
                </a:path>
                <a:path w="222250" h="278764">
                  <a:moveTo>
                    <a:pt x="129685" y="162682"/>
                  </a:moveTo>
                  <a:lnTo>
                    <a:pt x="131403" y="164838"/>
                  </a:lnTo>
                  <a:lnTo>
                    <a:pt x="131403" y="164337"/>
                  </a:lnTo>
                  <a:lnTo>
                    <a:pt x="130624" y="163558"/>
                  </a:lnTo>
                  <a:lnTo>
                    <a:pt x="129685" y="162682"/>
                  </a:lnTo>
                  <a:close/>
                </a:path>
                <a:path w="222250" h="278764">
                  <a:moveTo>
                    <a:pt x="0" y="0"/>
                  </a:moveTo>
                  <a:lnTo>
                    <a:pt x="128176" y="161277"/>
                  </a:lnTo>
                  <a:lnTo>
                    <a:pt x="129685" y="1626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821848" y="2054708"/>
              <a:ext cx="222250" cy="278765"/>
            </a:xfrm>
            <a:custGeom>
              <a:avLst/>
              <a:gdLst/>
              <a:ahLst/>
              <a:cxnLst/>
              <a:rect l="l" t="t" r="r" b="b"/>
              <a:pathLst>
                <a:path w="222250" h="278764">
                  <a:moveTo>
                    <a:pt x="0" y="0"/>
                  </a:moveTo>
                  <a:lnTo>
                    <a:pt x="128176" y="161277"/>
                  </a:lnTo>
                  <a:lnTo>
                    <a:pt x="130624" y="163558"/>
                  </a:lnTo>
                  <a:lnTo>
                    <a:pt x="131403" y="164337"/>
                  </a:lnTo>
                  <a:lnTo>
                    <a:pt x="131403" y="165171"/>
                  </a:lnTo>
                  <a:lnTo>
                    <a:pt x="132237" y="165950"/>
                  </a:lnTo>
                  <a:lnTo>
                    <a:pt x="145088" y="182028"/>
                  </a:lnTo>
                  <a:lnTo>
                    <a:pt x="165060" y="207674"/>
                  </a:lnTo>
                  <a:lnTo>
                    <a:pt x="184254" y="231040"/>
                  </a:lnTo>
                  <a:lnTo>
                    <a:pt x="204392" y="256630"/>
                  </a:lnTo>
                  <a:lnTo>
                    <a:pt x="221917" y="278382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372269" y="3951608"/>
              <a:ext cx="376555" cy="542925"/>
            </a:xfrm>
            <a:custGeom>
              <a:avLst/>
              <a:gdLst/>
              <a:ahLst/>
              <a:cxnLst/>
              <a:rect l="l" t="t" r="r" b="b"/>
              <a:pathLst>
                <a:path w="376554" h="542925">
                  <a:moveTo>
                    <a:pt x="5243" y="535100"/>
                  </a:moveTo>
                  <a:lnTo>
                    <a:pt x="0" y="542661"/>
                  </a:lnTo>
                  <a:lnTo>
                    <a:pt x="2447" y="539557"/>
                  </a:lnTo>
                  <a:lnTo>
                    <a:pt x="5243" y="535100"/>
                  </a:lnTo>
                  <a:close/>
                </a:path>
                <a:path w="376554" h="542925">
                  <a:moveTo>
                    <a:pt x="33982" y="493652"/>
                  </a:moveTo>
                  <a:lnTo>
                    <a:pt x="19304" y="514595"/>
                  </a:lnTo>
                  <a:lnTo>
                    <a:pt x="6508" y="533081"/>
                  </a:lnTo>
                  <a:lnTo>
                    <a:pt x="5243" y="535100"/>
                  </a:lnTo>
                  <a:lnTo>
                    <a:pt x="33982" y="493652"/>
                  </a:lnTo>
                  <a:close/>
                </a:path>
                <a:path w="376554" h="542925">
                  <a:moveTo>
                    <a:pt x="42558" y="481285"/>
                  </a:moveTo>
                  <a:lnTo>
                    <a:pt x="33982" y="493652"/>
                  </a:lnTo>
                  <a:lnTo>
                    <a:pt x="40110" y="484909"/>
                  </a:lnTo>
                  <a:lnTo>
                    <a:pt x="42558" y="481805"/>
                  </a:lnTo>
                  <a:lnTo>
                    <a:pt x="42558" y="481285"/>
                  </a:lnTo>
                  <a:close/>
                </a:path>
                <a:path w="376554" h="542925">
                  <a:moveTo>
                    <a:pt x="43223" y="480325"/>
                  </a:moveTo>
                  <a:lnTo>
                    <a:pt x="42558" y="480993"/>
                  </a:lnTo>
                  <a:lnTo>
                    <a:pt x="42558" y="481285"/>
                  </a:lnTo>
                  <a:lnTo>
                    <a:pt x="43223" y="480325"/>
                  </a:lnTo>
                  <a:close/>
                </a:path>
                <a:path w="376554" h="542925">
                  <a:moveTo>
                    <a:pt x="44595" y="478348"/>
                  </a:moveTo>
                  <a:lnTo>
                    <a:pt x="43223" y="480325"/>
                  </a:lnTo>
                  <a:lnTo>
                    <a:pt x="44172" y="479374"/>
                  </a:lnTo>
                  <a:lnTo>
                    <a:pt x="44595" y="478348"/>
                  </a:lnTo>
                  <a:close/>
                </a:path>
                <a:path w="376554" h="542925">
                  <a:moveTo>
                    <a:pt x="45344" y="477267"/>
                  </a:moveTo>
                  <a:lnTo>
                    <a:pt x="44839" y="477755"/>
                  </a:lnTo>
                  <a:lnTo>
                    <a:pt x="44595" y="478348"/>
                  </a:lnTo>
                  <a:lnTo>
                    <a:pt x="45344" y="477267"/>
                  </a:lnTo>
                  <a:close/>
                </a:path>
                <a:path w="376554" h="542925">
                  <a:moveTo>
                    <a:pt x="45674" y="476792"/>
                  </a:moveTo>
                  <a:lnTo>
                    <a:pt x="45344" y="477267"/>
                  </a:lnTo>
                  <a:lnTo>
                    <a:pt x="45674" y="476948"/>
                  </a:lnTo>
                  <a:lnTo>
                    <a:pt x="45674" y="476792"/>
                  </a:lnTo>
                  <a:close/>
                </a:path>
                <a:path w="376554" h="542925">
                  <a:moveTo>
                    <a:pt x="47168" y="474637"/>
                  </a:moveTo>
                  <a:lnTo>
                    <a:pt x="45674" y="476136"/>
                  </a:lnTo>
                  <a:lnTo>
                    <a:pt x="45674" y="476792"/>
                  </a:lnTo>
                  <a:lnTo>
                    <a:pt x="47168" y="474637"/>
                  </a:lnTo>
                  <a:close/>
                </a:path>
                <a:path w="376554" h="542925">
                  <a:moveTo>
                    <a:pt x="47392" y="474314"/>
                  </a:moveTo>
                  <a:lnTo>
                    <a:pt x="47168" y="474637"/>
                  </a:lnTo>
                  <a:lnTo>
                    <a:pt x="47392" y="474314"/>
                  </a:lnTo>
                  <a:close/>
                </a:path>
                <a:path w="376554" h="542925">
                  <a:moveTo>
                    <a:pt x="60305" y="455691"/>
                  </a:moveTo>
                  <a:lnTo>
                    <a:pt x="49735" y="470467"/>
                  </a:lnTo>
                  <a:lnTo>
                    <a:pt x="48121" y="472898"/>
                  </a:lnTo>
                  <a:lnTo>
                    <a:pt x="47392" y="474314"/>
                  </a:lnTo>
                  <a:lnTo>
                    <a:pt x="60305" y="455691"/>
                  </a:lnTo>
                  <a:close/>
                </a:path>
                <a:path w="376554" h="542925">
                  <a:moveTo>
                    <a:pt x="93766" y="407435"/>
                  </a:moveTo>
                  <a:lnTo>
                    <a:pt x="60305" y="455691"/>
                  </a:lnTo>
                  <a:lnTo>
                    <a:pt x="73768" y="436871"/>
                  </a:lnTo>
                  <a:lnTo>
                    <a:pt x="93766" y="407435"/>
                  </a:lnTo>
                  <a:close/>
                </a:path>
                <a:path w="376554" h="542925">
                  <a:moveTo>
                    <a:pt x="119302" y="370608"/>
                  </a:moveTo>
                  <a:lnTo>
                    <a:pt x="104310" y="391915"/>
                  </a:lnTo>
                  <a:lnTo>
                    <a:pt x="93766" y="407435"/>
                  </a:lnTo>
                  <a:lnTo>
                    <a:pt x="119302" y="370608"/>
                  </a:lnTo>
                  <a:close/>
                </a:path>
                <a:path w="376554" h="542925">
                  <a:moveTo>
                    <a:pt x="141027" y="339277"/>
                  </a:moveTo>
                  <a:lnTo>
                    <a:pt x="119302" y="370608"/>
                  </a:lnTo>
                  <a:lnTo>
                    <a:pt x="141027" y="339732"/>
                  </a:lnTo>
                  <a:lnTo>
                    <a:pt x="141027" y="339277"/>
                  </a:lnTo>
                  <a:close/>
                </a:path>
                <a:path w="376554" h="542925">
                  <a:moveTo>
                    <a:pt x="148805" y="328060"/>
                  </a:moveTo>
                  <a:lnTo>
                    <a:pt x="148371" y="328494"/>
                  </a:lnTo>
                  <a:lnTo>
                    <a:pt x="141027" y="338897"/>
                  </a:lnTo>
                  <a:lnTo>
                    <a:pt x="141027" y="339277"/>
                  </a:lnTo>
                  <a:lnTo>
                    <a:pt x="148805" y="328060"/>
                  </a:lnTo>
                  <a:close/>
                </a:path>
                <a:path w="376554" h="542925">
                  <a:moveTo>
                    <a:pt x="154713" y="319540"/>
                  </a:moveTo>
                  <a:lnTo>
                    <a:pt x="148805" y="328060"/>
                  </a:lnTo>
                  <a:lnTo>
                    <a:pt x="149150" y="327715"/>
                  </a:lnTo>
                  <a:lnTo>
                    <a:pt x="150763" y="325267"/>
                  </a:lnTo>
                  <a:lnTo>
                    <a:pt x="154713" y="319760"/>
                  </a:lnTo>
                  <a:lnTo>
                    <a:pt x="154713" y="319540"/>
                  </a:lnTo>
                  <a:close/>
                </a:path>
                <a:path w="376554" h="542925">
                  <a:moveTo>
                    <a:pt x="160107" y="311760"/>
                  </a:moveTo>
                  <a:lnTo>
                    <a:pt x="154713" y="318925"/>
                  </a:lnTo>
                  <a:lnTo>
                    <a:pt x="154713" y="319540"/>
                  </a:lnTo>
                  <a:lnTo>
                    <a:pt x="160107" y="311760"/>
                  </a:lnTo>
                  <a:close/>
                </a:path>
                <a:path w="376554" h="542925">
                  <a:moveTo>
                    <a:pt x="172570" y="293786"/>
                  </a:moveTo>
                  <a:lnTo>
                    <a:pt x="160107" y="311760"/>
                  </a:lnTo>
                  <a:lnTo>
                    <a:pt x="166729" y="302903"/>
                  </a:lnTo>
                  <a:lnTo>
                    <a:pt x="170791" y="296394"/>
                  </a:lnTo>
                  <a:lnTo>
                    <a:pt x="172570" y="293786"/>
                  </a:lnTo>
                  <a:close/>
                </a:path>
                <a:path w="376554" h="542925">
                  <a:moveTo>
                    <a:pt x="182278" y="279786"/>
                  </a:moveTo>
                  <a:lnTo>
                    <a:pt x="181194" y="281151"/>
                  </a:lnTo>
                  <a:lnTo>
                    <a:pt x="172570" y="293786"/>
                  </a:lnTo>
                  <a:lnTo>
                    <a:pt x="182278" y="279786"/>
                  </a:lnTo>
                  <a:close/>
                </a:path>
                <a:path w="376554" h="542925">
                  <a:moveTo>
                    <a:pt x="212671" y="235954"/>
                  </a:moveTo>
                  <a:lnTo>
                    <a:pt x="182278" y="279786"/>
                  </a:lnTo>
                  <a:lnTo>
                    <a:pt x="184420" y="277090"/>
                  </a:lnTo>
                  <a:lnTo>
                    <a:pt x="212671" y="235954"/>
                  </a:lnTo>
                  <a:close/>
                </a:path>
                <a:path w="376554" h="542925">
                  <a:moveTo>
                    <a:pt x="218557" y="227466"/>
                  </a:moveTo>
                  <a:lnTo>
                    <a:pt x="218078" y="227466"/>
                  </a:lnTo>
                  <a:lnTo>
                    <a:pt x="212671" y="235954"/>
                  </a:lnTo>
                  <a:lnTo>
                    <a:pt x="218557" y="227466"/>
                  </a:lnTo>
                  <a:close/>
                </a:path>
                <a:path w="376554" h="542925">
                  <a:moveTo>
                    <a:pt x="231066" y="209426"/>
                  </a:moveTo>
                  <a:lnTo>
                    <a:pt x="218557" y="227466"/>
                  </a:lnTo>
                  <a:lnTo>
                    <a:pt x="218857" y="227466"/>
                  </a:lnTo>
                  <a:lnTo>
                    <a:pt x="231066" y="209426"/>
                  </a:lnTo>
                  <a:close/>
                </a:path>
                <a:path w="376554" h="542925">
                  <a:moveTo>
                    <a:pt x="232585" y="207235"/>
                  </a:moveTo>
                  <a:lnTo>
                    <a:pt x="231066" y="209426"/>
                  </a:lnTo>
                  <a:lnTo>
                    <a:pt x="232585" y="207235"/>
                  </a:lnTo>
                  <a:close/>
                </a:path>
                <a:path w="376554" h="542925">
                  <a:moveTo>
                    <a:pt x="233321" y="206174"/>
                  </a:moveTo>
                  <a:lnTo>
                    <a:pt x="232585" y="207235"/>
                  </a:lnTo>
                  <a:lnTo>
                    <a:pt x="233321" y="206549"/>
                  </a:lnTo>
                  <a:lnTo>
                    <a:pt x="233321" y="206174"/>
                  </a:lnTo>
                  <a:close/>
                </a:path>
                <a:path w="376554" h="542925">
                  <a:moveTo>
                    <a:pt x="253661" y="176841"/>
                  </a:moveTo>
                  <a:lnTo>
                    <a:pt x="253293" y="176841"/>
                  </a:lnTo>
                  <a:lnTo>
                    <a:pt x="234156" y="204935"/>
                  </a:lnTo>
                  <a:lnTo>
                    <a:pt x="233321" y="205714"/>
                  </a:lnTo>
                  <a:lnTo>
                    <a:pt x="233321" y="206174"/>
                  </a:lnTo>
                  <a:lnTo>
                    <a:pt x="253661" y="176841"/>
                  </a:lnTo>
                  <a:close/>
                </a:path>
                <a:path w="376554" h="542925">
                  <a:moveTo>
                    <a:pt x="254128" y="176168"/>
                  </a:moveTo>
                  <a:lnTo>
                    <a:pt x="253661" y="176841"/>
                  </a:lnTo>
                  <a:lnTo>
                    <a:pt x="254128" y="176841"/>
                  </a:lnTo>
                  <a:lnTo>
                    <a:pt x="254128" y="176168"/>
                  </a:lnTo>
                  <a:close/>
                </a:path>
                <a:path w="376554" h="542925">
                  <a:moveTo>
                    <a:pt x="254445" y="175710"/>
                  </a:moveTo>
                  <a:lnTo>
                    <a:pt x="254128" y="176007"/>
                  </a:lnTo>
                  <a:lnTo>
                    <a:pt x="254128" y="176168"/>
                  </a:lnTo>
                  <a:lnTo>
                    <a:pt x="254445" y="175710"/>
                  </a:lnTo>
                  <a:close/>
                </a:path>
                <a:path w="376554" h="542925">
                  <a:moveTo>
                    <a:pt x="255741" y="173841"/>
                  </a:moveTo>
                  <a:lnTo>
                    <a:pt x="254445" y="175710"/>
                  </a:lnTo>
                  <a:lnTo>
                    <a:pt x="254962" y="175228"/>
                  </a:lnTo>
                  <a:lnTo>
                    <a:pt x="255741" y="174393"/>
                  </a:lnTo>
                  <a:lnTo>
                    <a:pt x="255741" y="173841"/>
                  </a:lnTo>
                  <a:close/>
                </a:path>
                <a:path w="376554" h="542925">
                  <a:moveTo>
                    <a:pt x="376284" y="0"/>
                  </a:moveTo>
                  <a:lnTo>
                    <a:pt x="255741" y="173726"/>
                  </a:lnTo>
                  <a:lnTo>
                    <a:pt x="3762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372269" y="3702474"/>
              <a:ext cx="549275" cy="791845"/>
            </a:xfrm>
            <a:custGeom>
              <a:avLst/>
              <a:gdLst/>
              <a:ahLst/>
              <a:cxnLst/>
              <a:rect l="l" t="t" r="r" b="b"/>
              <a:pathLst>
                <a:path w="549275" h="791845">
                  <a:moveTo>
                    <a:pt x="0" y="791794"/>
                  </a:moveTo>
                  <a:lnTo>
                    <a:pt x="2447" y="788690"/>
                  </a:lnTo>
                  <a:lnTo>
                    <a:pt x="6508" y="782214"/>
                  </a:lnTo>
                  <a:lnTo>
                    <a:pt x="19304" y="763728"/>
                  </a:lnTo>
                  <a:lnTo>
                    <a:pt x="40110" y="734043"/>
                  </a:lnTo>
                  <a:lnTo>
                    <a:pt x="42558" y="730938"/>
                  </a:lnTo>
                  <a:lnTo>
                    <a:pt x="42558" y="730126"/>
                  </a:lnTo>
                  <a:lnTo>
                    <a:pt x="44172" y="728507"/>
                  </a:lnTo>
                  <a:lnTo>
                    <a:pt x="44839" y="726888"/>
                  </a:lnTo>
                  <a:lnTo>
                    <a:pt x="45674" y="726082"/>
                  </a:lnTo>
                  <a:lnTo>
                    <a:pt x="45674" y="725269"/>
                  </a:lnTo>
                  <a:lnTo>
                    <a:pt x="47287" y="723650"/>
                  </a:lnTo>
                  <a:lnTo>
                    <a:pt x="48121" y="722032"/>
                  </a:lnTo>
                  <a:lnTo>
                    <a:pt x="49735" y="719600"/>
                  </a:lnTo>
                  <a:lnTo>
                    <a:pt x="73768" y="686004"/>
                  </a:lnTo>
                  <a:lnTo>
                    <a:pt x="104310" y="641048"/>
                  </a:lnTo>
                  <a:lnTo>
                    <a:pt x="141027" y="588865"/>
                  </a:lnTo>
                  <a:lnTo>
                    <a:pt x="141027" y="588031"/>
                  </a:lnTo>
                  <a:lnTo>
                    <a:pt x="148371" y="577627"/>
                  </a:lnTo>
                  <a:lnTo>
                    <a:pt x="149150" y="576849"/>
                  </a:lnTo>
                  <a:lnTo>
                    <a:pt x="150763" y="574401"/>
                  </a:lnTo>
                  <a:lnTo>
                    <a:pt x="154713" y="568893"/>
                  </a:lnTo>
                  <a:lnTo>
                    <a:pt x="154713" y="568059"/>
                  </a:lnTo>
                  <a:lnTo>
                    <a:pt x="162001" y="558379"/>
                  </a:lnTo>
                  <a:lnTo>
                    <a:pt x="166729" y="552037"/>
                  </a:lnTo>
                  <a:lnTo>
                    <a:pt x="170791" y="545528"/>
                  </a:lnTo>
                  <a:lnTo>
                    <a:pt x="181194" y="530285"/>
                  </a:lnTo>
                  <a:lnTo>
                    <a:pt x="184420" y="526223"/>
                  </a:lnTo>
                  <a:lnTo>
                    <a:pt x="212515" y="485334"/>
                  </a:lnTo>
                  <a:lnTo>
                    <a:pt x="218078" y="476600"/>
                  </a:lnTo>
                  <a:lnTo>
                    <a:pt x="218857" y="476600"/>
                  </a:lnTo>
                  <a:lnTo>
                    <a:pt x="232487" y="456461"/>
                  </a:lnTo>
                  <a:lnTo>
                    <a:pt x="233321" y="455682"/>
                  </a:lnTo>
                  <a:lnTo>
                    <a:pt x="233321" y="454847"/>
                  </a:lnTo>
                  <a:lnTo>
                    <a:pt x="234156" y="454069"/>
                  </a:lnTo>
                  <a:lnTo>
                    <a:pt x="253293" y="425974"/>
                  </a:lnTo>
                  <a:lnTo>
                    <a:pt x="254128" y="425974"/>
                  </a:lnTo>
                  <a:lnTo>
                    <a:pt x="254128" y="425140"/>
                  </a:lnTo>
                  <a:lnTo>
                    <a:pt x="254962" y="424361"/>
                  </a:lnTo>
                  <a:lnTo>
                    <a:pt x="255741" y="423527"/>
                  </a:lnTo>
                  <a:lnTo>
                    <a:pt x="255741" y="422859"/>
                  </a:lnTo>
                  <a:lnTo>
                    <a:pt x="507421" y="60138"/>
                  </a:lnTo>
                  <a:lnTo>
                    <a:pt x="549034" y="0"/>
                  </a:lnTo>
                </a:path>
              </a:pathLst>
            </a:custGeom>
            <a:ln w="9592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 rot="12660000">
            <a:off x="6412125" y="2001851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3980000">
            <a:off x="6374209" y="1961511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5900000">
            <a:off x="6353742" y="1906522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7340000">
            <a:off x="6355807" y="1849413"/>
            <a:ext cx="75268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3380000">
            <a:off x="6360306" y="1821510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12540000">
            <a:off x="6322730" y="1795703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15000000">
            <a:off x="6273849" y="1758853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5480000">
            <a:off x="6259003" y="1708280"/>
            <a:ext cx="75268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11100000">
            <a:off x="6250468" y="1682043"/>
            <a:ext cx="75268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13020000">
            <a:off x="6192381" y="1691012"/>
            <a:ext cx="74687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13200000">
            <a:off x="6151338" y="1665622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8460000">
            <a:off x="6140186" y="1669170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6132298" y="1669992"/>
            <a:ext cx="327025" cy="352425"/>
            <a:chOff x="4608297" y="1669991"/>
            <a:chExt cx="327025" cy="352425"/>
          </a:xfrm>
        </p:grpSpPr>
        <p:sp>
          <p:nvSpPr>
            <p:cNvPr id="61" name="object 61"/>
            <p:cNvSpPr/>
            <p:nvPr/>
          </p:nvSpPr>
          <p:spPr>
            <a:xfrm>
              <a:off x="4611154" y="1672849"/>
              <a:ext cx="321310" cy="346710"/>
            </a:xfrm>
            <a:custGeom>
              <a:avLst/>
              <a:gdLst/>
              <a:ahLst/>
              <a:cxnLst/>
              <a:rect l="l" t="t" r="r" b="b"/>
              <a:pathLst>
                <a:path w="321310" h="346710">
                  <a:moveTo>
                    <a:pt x="44950" y="0"/>
                  </a:moveTo>
                  <a:lnTo>
                    <a:pt x="37663" y="0"/>
                  </a:lnTo>
                  <a:lnTo>
                    <a:pt x="32934" y="2392"/>
                  </a:lnTo>
                  <a:lnTo>
                    <a:pt x="30486" y="17524"/>
                  </a:lnTo>
                  <a:lnTo>
                    <a:pt x="25646" y="21585"/>
                  </a:lnTo>
                  <a:lnTo>
                    <a:pt x="14408" y="20750"/>
                  </a:lnTo>
                  <a:lnTo>
                    <a:pt x="0" y="13629"/>
                  </a:lnTo>
                  <a:lnTo>
                    <a:pt x="320719" y="346532"/>
                  </a:lnTo>
                  <a:lnTo>
                    <a:pt x="318272" y="344863"/>
                  </a:lnTo>
                  <a:lnTo>
                    <a:pt x="313376" y="342471"/>
                  </a:lnTo>
                  <a:lnTo>
                    <a:pt x="298967" y="321664"/>
                  </a:lnTo>
                  <a:lnTo>
                    <a:pt x="283001" y="301581"/>
                  </a:lnTo>
                  <a:lnTo>
                    <a:pt x="274100" y="270260"/>
                  </a:lnTo>
                  <a:lnTo>
                    <a:pt x="274100" y="266366"/>
                  </a:lnTo>
                  <a:lnTo>
                    <a:pt x="271819" y="238939"/>
                  </a:lnTo>
                  <a:lnTo>
                    <a:pt x="272598" y="222250"/>
                  </a:lnTo>
                  <a:lnTo>
                    <a:pt x="283001" y="190929"/>
                  </a:lnTo>
                  <a:lnTo>
                    <a:pt x="282222" y="178801"/>
                  </a:lnTo>
                  <a:lnTo>
                    <a:pt x="275713" y="170011"/>
                  </a:lnTo>
                  <a:lnTo>
                    <a:pt x="259746" y="155547"/>
                  </a:lnTo>
                  <a:lnTo>
                    <a:pt x="212459" y="129956"/>
                  </a:lnTo>
                  <a:lnTo>
                    <a:pt x="195602" y="116326"/>
                  </a:lnTo>
                  <a:lnTo>
                    <a:pt x="190762" y="107369"/>
                  </a:lnTo>
                  <a:lnTo>
                    <a:pt x="186813" y="96187"/>
                  </a:lnTo>
                  <a:lnTo>
                    <a:pt x="185199" y="91347"/>
                  </a:lnTo>
                  <a:lnTo>
                    <a:pt x="174796" y="46564"/>
                  </a:lnTo>
                  <a:lnTo>
                    <a:pt x="166674" y="31265"/>
                  </a:lnTo>
                  <a:lnTo>
                    <a:pt x="157105" y="25646"/>
                  </a:lnTo>
                  <a:lnTo>
                    <a:pt x="139525" y="24811"/>
                  </a:lnTo>
                  <a:lnTo>
                    <a:pt x="122669" y="27259"/>
                  </a:lnTo>
                  <a:lnTo>
                    <a:pt x="107370" y="34380"/>
                  </a:lnTo>
                  <a:lnTo>
                    <a:pt x="101862" y="34380"/>
                  </a:lnTo>
                  <a:lnTo>
                    <a:pt x="97801" y="31988"/>
                  </a:lnTo>
                  <a:lnTo>
                    <a:pt x="87398" y="16856"/>
                  </a:lnTo>
                  <a:lnTo>
                    <a:pt x="64143" y="13629"/>
                  </a:lnTo>
                  <a:lnTo>
                    <a:pt x="50514" y="2392"/>
                  </a:lnTo>
                  <a:lnTo>
                    <a:pt x="44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611154" y="1672849"/>
              <a:ext cx="321310" cy="346710"/>
            </a:xfrm>
            <a:custGeom>
              <a:avLst/>
              <a:gdLst/>
              <a:ahLst/>
              <a:cxnLst/>
              <a:rect l="l" t="t" r="r" b="b"/>
              <a:pathLst>
                <a:path w="321310" h="346710">
                  <a:moveTo>
                    <a:pt x="320719" y="346532"/>
                  </a:moveTo>
                  <a:lnTo>
                    <a:pt x="318272" y="344863"/>
                  </a:lnTo>
                  <a:lnTo>
                    <a:pt x="313376" y="342471"/>
                  </a:lnTo>
                  <a:lnTo>
                    <a:pt x="298967" y="321664"/>
                  </a:lnTo>
                  <a:lnTo>
                    <a:pt x="283001" y="301581"/>
                  </a:lnTo>
                  <a:lnTo>
                    <a:pt x="274100" y="270260"/>
                  </a:lnTo>
                  <a:lnTo>
                    <a:pt x="274100" y="266366"/>
                  </a:lnTo>
                  <a:lnTo>
                    <a:pt x="271819" y="238939"/>
                  </a:lnTo>
                  <a:lnTo>
                    <a:pt x="272598" y="222250"/>
                  </a:lnTo>
                  <a:lnTo>
                    <a:pt x="283001" y="190929"/>
                  </a:lnTo>
                  <a:lnTo>
                    <a:pt x="282222" y="178801"/>
                  </a:lnTo>
                  <a:lnTo>
                    <a:pt x="275713" y="170011"/>
                  </a:lnTo>
                  <a:lnTo>
                    <a:pt x="259746" y="155547"/>
                  </a:lnTo>
                  <a:lnTo>
                    <a:pt x="212459" y="129956"/>
                  </a:lnTo>
                  <a:lnTo>
                    <a:pt x="195602" y="116326"/>
                  </a:lnTo>
                  <a:lnTo>
                    <a:pt x="190762" y="107369"/>
                  </a:lnTo>
                  <a:lnTo>
                    <a:pt x="186813" y="96187"/>
                  </a:lnTo>
                  <a:lnTo>
                    <a:pt x="185199" y="91347"/>
                  </a:lnTo>
                  <a:lnTo>
                    <a:pt x="174796" y="46564"/>
                  </a:lnTo>
                  <a:lnTo>
                    <a:pt x="166674" y="31265"/>
                  </a:lnTo>
                  <a:lnTo>
                    <a:pt x="157105" y="25646"/>
                  </a:lnTo>
                  <a:lnTo>
                    <a:pt x="139525" y="24811"/>
                  </a:lnTo>
                  <a:lnTo>
                    <a:pt x="122669" y="27259"/>
                  </a:lnTo>
                  <a:lnTo>
                    <a:pt x="107370" y="34380"/>
                  </a:lnTo>
                  <a:lnTo>
                    <a:pt x="101862" y="34380"/>
                  </a:lnTo>
                  <a:lnTo>
                    <a:pt x="97801" y="31988"/>
                  </a:lnTo>
                  <a:lnTo>
                    <a:pt x="87398" y="16856"/>
                  </a:lnTo>
                  <a:lnTo>
                    <a:pt x="64143" y="13629"/>
                  </a:lnTo>
                  <a:lnTo>
                    <a:pt x="50514" y="2392"/>
                  </a:lnTo>
                  <a:lnTo>
                    <a:pt x="44950" y="0"/>
                  </a:lnTo>
                  <a:lnTo>
                    <a:pt x="37663" y="0"/>
                  </a:lnTo>
                  <a:lnTo>
                    <a:pt x="32934" y="2392"/>
                  </a:lnTo>
                  <a:lnTo>
                    <a:pt x="30486" y="17524"/>
                  </a:lnTo>
                  <a:lnTo>
                    <a:pt x="25646" y="21585"/>
                  </a:lnTo>
                  <a:lnTo>
                    <a:pt x="14408" y="20750"/>
                  </a:lnTo>
                  <a:lnTo>
                    <a:pt x="1613" y="14408"/>
                  </a:lnTo>
                  <a:lnTo>
                    <a:pt x="0" y="13629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 rot="11460000">
            <a:off x="10221053" y="2267969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0250697" y="2279608"/>
            <a:ext cx="10795" cy="7620"/>
            <a:chOff x="8726696" y="2279608"/>
            <a:chExt cx="10795" cy="7620"/>
          </a:xfrm>
        </p:grpSpPr>
        <p:sp>
          <p:nvSpPr>
            <p:cNvPr id="65" name="object 65"/>
            <p:cNvSpPr/>
            <p:nvPr/>
          </p:nvSpPr>
          <p:spPr>
            <a:xfrm>
              <a:off x="8729554" y="2282465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0" y="0"/>
                  </a:moveTo>
                  <a:lnTo>
                    <a:pt x="834" y="834"/>
                  </a:lnTo>
                  <a:lnTo>
                    <a:pt x="2447" y="1613"/>
                  </a:lnTo>
                  <a:lnTo>
                    <a:pt x="4840" y="1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729554" y="2282465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840" y="1613"/>
                  </a:moveTo>
                  <a:lnTo>
                    <a:pt x="4061" y="1613"/>
                  </a:lnTo>
                  <a:lnTo>
                    <a:pt x="3226" y="1613"/>
                  </a:lnTo>
                  <a:lnTo>
                    <a:pt x="2447" y="1613"/>
                  </a:lnTo>
                  <a:lnTo>
                    <a:pt x="834" y="834"/>
                  </a:lnTo>
                  <a:lnTo>
                    <a:pt x="0" y="0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 rot="8160000">
            <a:off x="5167446" y="3632587"/>
            <a:ext cx="75268" cy="6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5180930" y="3651552"/>
            <a:ext cx="12065" cy="15875"/>
            <a:chOff x="3656929" y="3651551"/>
            <a:chExt cx="12065" cy="15875"/>
          </a:xfrm>
        </p:grpSpPr>
        <p:sp>
          <p:nvSpPr>
            <p:cNvPr id="69" name="object 69"/>
            <p:cNvSpPr/>
            <p:nvPr/>
          </p:nvSpPr>
          <p:spPr>
            <a:xfrm>
              <a:off x="3659787" y="3654408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60">
                  <a:moveTo>
                    <a:pt x="4963" y="2079"/>
                  </a:moveTo>
                  <a:lnTo>
                    <a:pt x="4728" y="2280"/>
                  </a:lnTo>
                  <a:lnTo>
                    <a:pt x="3894" y="3115"/>
                  </a:lnTo>
                  <a:lnTo>
                    <a:pt x="2280" y="3894"/>
                  </a:lnTo>
                  <a:lnTo>
                    <a:pt x="2280" y="4728"/>
                  </a:lnTo>
                  <a:lnTo>
                    <a:pt x="1502" y="4728"/>
                  </a:lnTo>
                  <a:lnTo>
                    <a:pt x="1502" y="6342"/>
                  </a:lnTo>
                  <a:lnTo>
                    <a:pt x="667" y="7955"/>
                  </a:lnTo>
                  <a:lnTo>
                    <a:pt x="0" y="8789"/>
                  </a:lnTo>
                  <a:lnTo>
                    <a:pt x="0" y="9568"/>
                  </a:lnTo>
                  <a:lnTo>
                    <a:pt x="4963" y="2079"/>
                  </a:lnTo>
                  <a:close/>
                </a:path>
                <a:path w="6350" h="10160">
                  <a:moveTo>
                    <a:pt x="6342" y="0"/>
                  </a:moveTo>
                  <a:lnTo>
                    <a:pt x="4963" y="2079"/>
                  </a:lnTo>
                  <a:lnTo>
                    <a:pt x="5507" y="1613"/>
                  </a:lnTo>
                  <a:lnTo>
                    <a:pt x="6342" y="834"/>
                  </a:lnTo>
                  <a:lnTo>
                    <a:pt x="63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659787" y="3654408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60">
                  <a:moveTo>
                    <a:pt x="6342" y="0"/>
                  </a:moveTo>
                  <a:lnTo>
                    <a:pt x="6342" y="834"/>
                  </a:lnTo>
                  <a:lnTo>
                    <a:pt x="5507" y="1613"/>
                  </a:lnTo>
                  <a:lnTo>
                    <a:pt x="4728" y="2280"/>
                  </a:lnTo>
                  <a:lnTo>
                    <a:pt x="3894" y="3115"/>
                  </a:lnTo>
                  <a:lnTo>
                    <a:pt x="2280" y="3894"/>
                  </a:lnTo>
                  <a:lnTo>
                    <a:pt x="2280" y="4728"/>
                  </a:lnTo>
                  <a:lnTo>
                    <a:pt x="1502" y="4728"/>
                  </a:lnTo>
                  <a:lnTo>
                    <a:pt x="1502" y="6342"/>
                  </a:lnTo>
                  <a:lnTo>
                    <a:pt x="667" y="7955"/>
                  </a:lnTo>
                  <a:lnTo>
                    <a:pt x="0" y="8789"/>
                  </a:lnTo>
                  <a:lnTo>
                    <a:pt x="0" y="9568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 rot="8940000">
            <a:off x="5168229" y="3632935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5187273" y="3649937"/>
            <a:ext cx="8255" cy="7620"/>
            <a:chOff x="3663272" y="3649937"/>
            <a:chExt cx="8255" cy="7620"/>
          </a:xfrm>
        </p:grpSpPr>
        <p:sp>
          <p:nvSpPr>
            <p:cNvPr id="73" name="object 73"/>
            <p:cNvSpPr/>
            <p:nvPr/>
          </p:nvSpPr>
          <p:spPr>
            <a:xfrm>
              <a:off x="3666129" y="365279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2447" y="0"/>
                  </a:moveTo>
                  <a:lnTo>
                    <a:pt x="0" y="1613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666129" y="365279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2447" y="0"/>
                  </a:moveTo>
                  <a:lnTo>
                    <a:pt x="0" y="1613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 rot="720000">
            <a:off x="5955083" y="4066293"/>
            <a:ext cx="149089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dirty="0">
                <a:latin typeface="Times New Roman"/>
                <a:cs typeface="Times New Roman"/>
              </a:rPr>
              <a:t>#</a:t>
            </a:r>
            <a:r>
              <a:rPr sz="500" spc="-15" dirty="0">
                <a:latin typeface="Times New Roman"/>
                <a:cs typeface="Times New Roman"/>
              </a:rPr>
              <a:t> </a:t>
            </a:r>
            <a:r>
              <a:rPr sz="500" dirty="0">
                <a:latin typeface="Times New Roman"/>
                <a:cs typeface="Times New Roman"/>
              </a:rPr>
              <a:t>#</a:t>
            </a:r>
            <a:r>
              <a:rPr sz="500" spc="20" dirty="0">
                <a:latin typeface="Times New Roman"/>
                <a:cs typeface="Times New Roman"/>
              </a:rPr>
              <a:t> </a:t>
            </a:r>
            <a:r>
              <a:rPr sz="500" spc="-5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5977583" y="4104007"/>
            <a:ext cx="118110" cy="28575"/>
            <a:chOff x="4453583" y="4104006"/>
            <a:chExt cx="118110" cy="28575"/>
          </a:xfrm>
        </p:grpSpPr>
        <p:sp>
          <p:nvSpPr>
            <p:cNvPr id="77" name="object 77"/>
            <p:cNvSpPr/>
            <p:nvPr/>
          </p:nvSpPr>
          <p:spPr>
            <a:xfrm>
              <a:off x="4456441" y="4106864"/>
              <a:ext cx="112395" cy="22860"/>
            </a:xfrm>
            <a:custGeom>
              <a:avLst/>
              <a:gdLst/>
              <a:ahLst/>
              <a:cxnLst/>
              <a:rect l="l" t="t" r="r" b="b"/>
              <a:pathLst>
                <a:path w="112395" h="22860">
                  <a:moveTo>
                    <a:pt x="0" y="0"/>
                  </a:moveTo>
                  <a:lnTo>
                    <a:pt x="2447" y="778"/>
                  </a:lnTo>
                  <a:lnTo>
                    <a:pt x="4061" y="778"/>
                  </a:lnTo>
                  <a:lnTo>
                    <a:pt x="14464" y="3226"/>
                  </a:lnTo>
                  <a:lnTo>
                    <a:pt x="20138" y="4728"/>
                  </a:lnTo>
                  <a:lnTo>
                    <a:pt x="23254" y="4728"/>
                  </a:lnTo>
                  <a:lnTo>
                    <a:pt x="103475" y="22419"/>
                  </a:lnTo>
                  <a:lnTo>
                    <a:pt x="104978" y="22419"/>
                  </a:lnTo>
                  <a:lnTo>
                    <a:pt x="107425" y="21585"/>
                  </a:lnTo>
                  <a:lnTo>
                    <a:pt x="110652" y="19137"/>
                  </a:lnTo>
                  <a:lnTo>
                    <a:pt x="112265" y="17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456441" y="4106864"/>
              <a:ext cx="112395" cy="22860"/>
            </a:xfrm>
            <a:custGeom>
              <a:avLst/>
              <a:gdLst/>
              <a:ahLst/>
              <a:cxnLst/>
              <a:rect l="l" t="t" r="r" b="b"/>
              <a:pathLst>
                <a:path w="112395" h="22860">
                  <a:moveTo>
                    <a:pt x="0" y="0"/>
                  </a:moveTo>
                  <a:lnTo>
                    <a:pt x="2447" y="778"/>
                  </a:lnTo>
                  <a:lnTo>
                    <a:pt x="4061" y="778"/>
                  </a:lnTo>
                  <a:lnTo>
                    <a:pt x="11237" y="2447"/>
                  </a:lnTo>
                  <a:lnTo>
                    <a:pt x="14464" y="3226"/>
                  </a:lnTo>
                  <a:lnTo>
                    <a:pt x="20138" y="4728"/>
                  </a:lnTo>
                  <a:lnTo>
                    <a:pt x="22419" y="4728"/>
                  </a:lnTo>
                  <a:lnTo>
                    <a:pt x="23254" y="4728"/>
                  </a:lnTo>
                  <a:lnTo>
                    <a:pt x="103475" y="22419"/>
                  </a:lnTo>
                  <a:lnTo>
                    <a:pt x="104978" y="22419"/>
                  </a:lnTo>
                  <a:lnTo>
                    <a:pt x="107425" y="21585"/>
                  </a:lnTo>
                  <a:lnTo>
                    <a:pt x="110652" y="19137"/>
                  </a:lnTo>
                  <a:lnTo>
                    <a:pt x="112265" y="17691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 rot="13320000">
            <a:off x="7823120" y="3680988"/>
            <a:ext cx="75268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7854894" y="3690827"/>
            <a:ext cx="16510" cy="11430"/>
            <a:chOff x="6330894" y="3690827"/>
            <a:chExt cx="16510" cy="11430"/>
          </a:xfrm>
        </p:grpSpPr>
        <p:sp>
          <p:nvSpPr>
            <p:cNvPr id="81" name="object 81"/>
            <p:cNvSpPr/>
            <p:nvPr/>
          </p:nvSpPr>
          <p:spPr>
            <a:xfrm>
              <a:off x="6333751" y="3693684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613" y="0"/>
                  </a:moveTo>
                  <a:lnTo>
                    <a:pt x="0" y="0"/>
                  </a:lnTo>
                  <a:lnTo>
                    <a:pt x="10403" y="5674"/>
                  </a:lnTo>
                  <a:lnTo>
                    <a:pt x="10403" y="3226"/>
                  </a:lnTo>
                  <a:lnTo>
                    <a:pt x="9568" y="2447"/>
                  </a:lnTo>
                  <a:lnTo>
                    <a:pt x="6342" y="778"/>
                  </a:lnTo>
                  <a:lnTo>
                    <a:pt x="2447" y="778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333751" y="3693684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403" y="5674"/>
                  </a:moveTo>
                  <a:lnTo>
                    <a:pt x="10403" y="4839"/>
                  </a:lnTo>
                  <a:lnTo>
                    <a:pt x="10403" y="4061"/>
                  </a:lnTo>
                  <a:lnTo>
                    <a:pt x="10403" y="3226"/>
                  </a:lnTo>
                  <a:lnTo>
                    <a:pt x="9568" y="2447"/>
                  </a:lnTo>
                  <a:lnTo>
                    <a:pt x="6342" y="778"/>
                  </a:lnTo>
                  <a:lnTo>
                    <a:pt x="4728" y="778"/>
                  </a:lnTo>
                  <a:lnTo>
                    <a:pt x="4061" y="778"/>
                  </a:lnTo>
                  <a:lnTo>
                    <a:pt x="2447" y="778"/>
                  </a:lnTo>
                  <a:lnTo>
                    <a:pt x="1613" y="0"/>
                  </a:lnTo>
                  <a:lnTo>
                    <a:pt x="0" y="0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 rot="20520000">
            <a:off x="7685985" y="3372416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18840000">
            <a:off x="7720536" y="3350953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20100000">
            <a:off x="7763900" y="3316191"/>
            <a:ext cx="75268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pic>
        <p:nvPicPr>
          <p:cNvPr id="86" name="object 8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9798" y="3351492"/>
            <a:ext cx="104309" cy="72321"/>
          </a:xfrm>
          <a:prstGeom prst="rect">
            <a:avLst/>
          </a:prstGeom>
        </p:spPr>
      </p:pic>
      <p:sp>
        <p:nvSpPr>
          <p:cNvPr id="87" name="object 87"/>
          <p:cNvSpPr txBox="1"/>
          <p:nvPr/>
        </p:nvSpPr>
        <p:spPr>
          <a:xfrm rot="10140000">
            <a:off x="10223135" y="2255682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10202574" y="2270040"/>
            <a:ext cx="53340" cy="10795"/>
            <a:chOff x="8678574" y="2270039"/>
            <a:chExt cx="53340" cy="10795"/>
          </a:xfrm>
        </p:grpSpPr>
        <p:sp>
          <p:nvSpPr>
            <p:cNvPr id="89" name="object 89"/>
            <p:cNvSpPr/>
            <p:nvPr/>
          </p:nvSpPr>
          <p:spPr>
            <a:xfrm>
              <a:off x="8681432" y="2272897"/>
              <a:ext cx="47625" cy="5080"/>
            </a:xfrm>
            <a:custGeom>
              <a:avLst/>
              <a:gdLst/>
              <a:ahLst/>
              <a:cxnLst/>
              <a:rect l="l" t="t" r="r" b="b"/>
              <a:pathLst>
                <a:path w="47625" h="5080">
                  <a:moveTo>
                    <a:pt x="47287" y="0"/>
                  </a:moveTo>
                  <a:lnTo>
                    <a:pt x="0" y="4728"/>
                  </a:lnTo>
                  <a:lnTo>
                    <a:pt x="4895" y="4728"/>
                  </a:lnTo>
                  <a:lnTo>
                    <a:pt x="8122" y="4061"/>
                  </a:lnTo>
                  <a:lnTo>
                    <a:pt x="14464" y="4061"/>
                  </a:lnTo>
                  <a:lnTo>
                    <a:pt x="23254" y="2447"/>
                  </a:lnTo>
                  <a:lnTo>
                    <a:pt x="26480" y="3226"/>
                  </a:lnTo>
                  <a:lnTo>
                    <a:pt x="27315" y="3226"/>
                  </a:lnTo>
                  <a:lnTo>
                    <a:pt x="40166" y="834"/>
                  </a:lnTo>
                  <a:lnTo>
                    <a:pt x="47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681432" y="2272897"/>
              <a:ext cx="47625" cy="5080"/>
            </a:xfrm>
            <a:custGeom>
              <a:avLst/>
              <a:gdLst/>
              <a:ahLst/>
              <a:cxnLst/>
              <a:rect l="l" t="t" r="r" b="b"/>
              <a:pathLst>
                <a:path w="47625" h="5080">
                  <a:moveTo>
                    <a:pt x="47287" y="0"/>
                  </a:moveTo>
                  <a:lnTo>
                    <a:pt x="40166" y="834"/>
                  </a:lnTo>
                  <a:lnTo>
                    <a:pt x="36105" y="1613"/>
                  </a:lnTo>
                  <a:lnTo>
                    <a:pt x="27315" y="3226"/>
                  </a:lnTo>
                  <a:lnTo>
                    <a:pt x="26480" y="3226"/>
                  </a:lnTo>
                  <a:lnTo>
                    <a:pt x="23254" y="2447"/>
                  </a:lnTo>
                  <a:lnTo>
                    <a:pt x="14464" y="4061"/>
                  </a:lnTo>
                  <a:lnTo>
                    <a:pt x="12072" y="4061"/>
                  </a:lnTo>
                  <a:lnTo>
                    <a:pt x="8122" y="4061"/>
                  </a:lnTo>
                  <a:lnTo>
                    <a:pt x="4895" y="4728"/>
                  </a:lnTo>
                  <a:lnTo>
                    <a:pt x="0" y="4728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 rot="10260000">
            <a:off x="10242648" y="2252098"/>
            <a:ext cx="75268" cy="6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0262713" y="2265979"/>
            <a:ext cx="13970" cy="9525"/>
            <a:chOff x="8738713" y="2265978"/>
            <a:chExt cx="13970" cy="9525"/>
          </a:xfrm>
        </p:grpSpPr>
        <p:sp>
          <p:nvSpPr>
            <p:cNvPr id="93" name="object 93"/>
            <p:cNvSpPr/>
            <p:nvPr/>
          </p:nvSpPr>
          <p:spPr>
            <a:xfrm>
              <a:off x="8741570" y="2268835"/>
              <a:ext cx="8255" cy="3810"/>
            </a:xfrm>
            <a:custGeom>
              <a:avLst/>
              <a:gdLst/>
              <a:ahLst/>
              <a:cxnLst/>
              <a:rect l="l" t="t" r="r" b="b"/>
              <a:pathLst>
                <a:path w="8254" h="3810">
                  <a:moveTo>
                    <a:pt x="8122" y="0"/>
                  </a:moveTo>
                  <a:lnTo>
                    <a:pt x="3226" y="834"/>
                  </a:lnTo>
                  <a:lnTo>
                    <a:pt x="834" y="1668"/>
                  </a:lnTo>
                  <a:lnTo>
                    <a:pt x="0" y="3282"/>
                  </a:lnTo>
                  <a:lnTo>
                    <a:pt x="81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741570" y="2268835"/>
              <a:ext cx="8255" cy="3810"/>
            </a:xfrm>
            <a:custGeom>
              <a:avLst/>
              <a:gdLst/>
              <a:ahLst/>
              <a:cxnLst/>
              <a:rect l="l" t="t" r="r" b="b"/>
              <a:pathLst>
                <a:path w="8254" h="3810">
                  <a:moveTo>
                    <a:pt x="8122" y="0"/>
                  </a:moveTo>
                  <a:lnTo>
                    <a:pt x="3226" y="834"/>
                  </a:lnTo>
                  <a:lnTo>
                    <a:pt x="834" y="1668"/>
                  </a:lnTo>
                  <a:lnTo>
                    <a:pt x="0" y="3282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 rot="21120000">
            <a:off x="10342017" y="2199904"/>
            <a:ext cx="74975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10382156" y="2244394"/>
            <a:ext cx="9525" cy="8255"/>
            <a:chOff x="8858155" y="2244393"/>
            <a:chExt cx="9525" cy="8255"/>
          </a:xfrm>
        </p:grpSpPr>
        <p:sp>
          <p:nvSpPr>
            <p:cNvPr id="97" name="object 97"/>
            <p:cNvSpPr/>
            <p:nvPr/>
          </p:nvSpPr>
          <p:spPr>
            <a:xfrm>
              <a:off x="8861012" y="224725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3226" y="0"/>
                  </a:moveTo>
                  <a:lnTo>
                    <a:pt x="0" y="2336"/>
                  </a:lnTo>
                  <a:lnTo>
                    <a:pt x="2447" y="2336"/>
                  </a:lnTo>
                  <a:lnTo>
                    <a:pt x="2447" y="1502"/>
                  </a:lnTo>
                  <a:lnTo>
                    <a:pt x="32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861012" y="224725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2336"/>
                  </a:moveTo>
                  <a:lnTo>
                    <a:pt x="778" y="2336"/>
                  </a:lnTo>
                  <a:lnTo>
                    <a:pt x="2447" y="2336"/>
                  </a:lnTo>
                  <a:lnTo>
                    <a:pt x="2447" y="1502"/>
                  </a:lnTo>
                  <a:lnTo>
                    <a:pt x="3226" y="0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 rot="21420000">
            <a:off x="10303389" y="2205930"/>
            <a:ext cx="75268" cy="66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500" spc="10" dirty="0">
                <a:latin typeface="Times New Roman"/>
                <a:cs typeface="Times New Roman"/>
              </a:rPr>
              <a:t>#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10342156" y="2249122"/>
            <a:ext cx="27940" cy="10795"/>
            <a:chOff x="8818156" y="2249121"/>
            <a:chExt cx="27940" cy="10795"/>
          </a:xfrm>
        </p:grpSpPr>
        <p:sp>
          <p:nvSpPr>
            <p:cNvPr id="101" name="object 101"/>
            <p:cNvSpPr/>
            <p:nvPr/>
          </p:nvSpPr>
          <p:spPr>
            <a:xfrm>
              <a:off x="8821013" y="2251979"/>
              <a:ext cx="22225" cy="5080"/>
            </a:xfrm>
            <a:custGeom>
              <a:avLst/>
              <a:gdLst/>
              <a:ahLst/>
              <a:cxnLst/>
              <a:rect l="l" t="t" r="r" b="b"/>
              <a:pathLst>
                <a:path w="22225" h="5080">
                  <a:moveTo>
                    <a:pt x="21640" y="0"/>
                  </a:moveTo>
                  <a:lnTo>
                    <a:pt x="18358" y="0"/>
                  </a:lnTo>
                  <a:lnTo>
                    <a:pt x="15243" y="1613"/>
                  </a:lnTo>
                  <a:lnTo>
                    <a:pt x="10403" y="2447"/>
                  </a:lnTo>
                  <a:lnTo>
                    <a:pt x="5563" y="4061"/>
                  </a:lnTo>
                  <a:lnTo>
                    <a:pt x="1613" y="4061"/>
                  </a:lnTo>
                  <a:lnTo>
                    <a:pt x="0" y="4895"/>
                  </a:lnTo>
                  <a:lnTo>
                    <a:pt x="21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821013" y="2251979"/>
              <a:ext cx="22225" cy="5080"/>
            </a:xfrm>
            <a:custGeom>
              <a:avLst/>
              <a:gdLst/>
              <a:ahLst/>
              <a:cxnLst/>
              <a:rect l="l" t="t" r="r" b="b"/>
              <a:pathLst>
                <a:path w="22225" h="5080">
                  <a:moveTo>
                    <a:pt x="0" y="4895"/>
                  </a:moveTo>
                  <a:lnTo>
                    <a:pt x="1613" y="4061"/>
                  </a:lnTo>
                  <a:lnTo>
                    <a:pt x="3226" y="4061"/>
                  </a:lnTo>
                  <a:lnTo>
                    <a:pt x="5563" y="4061"/>
                  </a:lnTo>
                  <a:lnTo>
                    <a:pt x="10403" y="2447"/>
                  </a:lnTo>
                  <a:lnTo>
                    <a:pt x="15243" y="1613"/>
                  </a:lnTo>
                  <a:lnTo>
                    <a:pt x="18358" y="0"/>
                  </a:lnTo>
                  <a:lnTo>
                    <a:pt x="21640" y="0"/>
                  </a:lnTo>
                </a:path>
              </a:pathLst>
            </a:custGeom>
            <a:ln w="5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 rot="600000">
            <a:off x="5435363" y="3443766"/>
            <a:ext cx="135789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0" dirty="0">
                <a:latin typeface="Times New Roman"/>
                <a:cs typeface="Times New Roman"/>
              </a:rPr>
              <a:t>«</a:t>
            </a:r>
            <a:r>
              <a:rPr sz="950" spc="-47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600000">
            <a:off x="5500983" y="3489539"/>
            <a:ext cx="69598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35" dirty="0">
                <a:latin typeface="Arial"/>
                <a:cs typeface="Arial"/>
              </a:rPr>
              <a:t>06</a:t>
            </a:r>
            <a:endParaRPr sz="35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 rot="19860000">
            <a:off x="5460497" y="3795029"/>
            <a:ext cx="135873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0" dirty="0">
                <a:latin typeface="Times New Roman"/>
                <a:cs typeface="Times New Roman"/>
              </a:rPr>
              <a:t>«</a:t>
            </a:r>
            <a:r>
              <a:rPr sz="950" spc="-47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 rot="19860000">
            <a:off x="5522497" y="3818546"/>
            <a:ext cx="70944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25" dirty="0">
                <a:latin typeface="Arial"/>
                <a:cs typeface="Arial"/>
              </a:rPr>
              <a:t>07</a:t>
            </a:r>
            <a:endParaRPr sz="35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 rot="480000">
            <a:off x="7793579" y="3375740"/>
            <a:ext cx="135873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90" dirty="0">
                <a:latin typeface="Times New Roman"/>
                <a:cs typeface="Times New Roman"/>
              </a:rPr>
              <a:t>«</a:t>
            </a:r>
            <a:r>
              <a:rPr sz="950" spc="-49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480000">
            <a:off x="7859410" y="3422402"/>
            <a:ext cx="70496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25" dirty="0">
                <a:latin typeface="Arial"/>
                <a:cs typeface="Arial"/>
              </a:rPr>
              <a:t>14</a:t>
            </a:r>
            <a:endParaRPr sz="35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 rot="180000">
            <a:off x="6010136" y="3009634"/>
            <a:ext cx="13570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90" dirty="0">
                <a:latin typeface="Times New Roman"/>
                <a:cs typeface="Times New Roman"/>
              </a:rPr>
              <a:t>«</a:t>
            </a:r>
            <a:r>
              <a:rPr sz="950" spc="-49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180000">
            <a:off x="6075499" y="3054314"/>
            <a:ext cx="70051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35" dirty="0">
                <a:latin typeface="Arial"/>
                <a:cs typeface="Arial"/>
              </a:rPr>
              <a:t>05</a:t>
            </a:r>
            <a:endParaRPr sz="35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6033503" y="1602086"/>
            <a:ext cx="142240" cy="1596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z="1425" spc="-247" baseline="-8771" dirty="0">
                <a:latin typeface="Times New Roman"/>
                <a:cs typeface="Times New Roman"/>
              </a:rPr>
              <a:t>«</a:t>
            </a:r>
            <a:r>
              <a:rPr sz="1425" spc="-247" baseline="-8771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r>
              <a:rPr sz="350" b="1" spc="-165" dirty="0">
                <a:latin typeface="Arial"/>
                <a:cs typeface="Arial"/>
              </a:rPr>
              <a:t>01</a:t>
            </a:r>
            <a:endParaRPr sz="35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6001725" y="1935156"/>
            <a:ext cx="142240" cy="1596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z="1425" spc="-247" baseline="-8771" dirty="0">
                <a:latin typeface="Times New Roman"/>
                <a:cs typeface="Times New Roman"/>
              </a:rPr>
              <a:t>«</a:t>
            </a:r>
            <a:r>
              <a:rPr sz="1425" spc="-247" baseline="-8771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r>
              <a:rPr sz="350" b="1" spc="-165" dirty="0">
                <a:latin typeface="Arial"/>
                <a:cs typeface="Arial"/>
              </a:rPr>
              <a:t>02</a:t>
            </a:r>
            <a:endParaRPr sz="35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 rot="21540000">
            <a:off x="5938593" y="2665698"/>
            <a:ext cx="13570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5" dirty="0">
                <a:latin typeface="Times New Roman"/>
                <a:cs typeface="Times New Roman"/>
              </a:rPr>
              <a:t>«</a:t>
            </a:r>
            <a:r>
              <a:rPr sz="950" spc="-47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 rot="21540000">
            <a:off x="6004090" y="2708789"/>
            <a:ext cx="69153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35" dirty="0">
                <a:latin typeface="Arial"/>
                <a:cs typeface="Arial"/>
              </a:rPr>
              <a:t>04</a:t>
            </a:r>
            <a:endParaRPr sz="35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 rot="18300000">
            <a:off x="6043506" y="4032844"/>
            <a:ext cx="135961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65" dirty="0">
                <a:latin typeface="Times New Roman"/>
                <a:cs typeface="Times New Roman"/>
              </a:rPr>
              <a:t>«</a:t>
            </a:r>
            <a:r>
              <a:rPr sz="950" spc="-46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 rot="18300000">
            <a:off x="6094485" y="4044426"/>
            <a:ext cx="69598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35" dirty="0">
                <a:latin typeface="Arial"/>
                <a:cs typeface="Arial"/>
              </a:rPr>
              <a:t>08</a:t>
            </a:r>
            <a:endParaRPr sz="35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 rot="17940000">
            <a:off x="6277057" y="4082846"/>
            <a:ext cx="135873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950" spc="-490" dirty="0">
                <a:latin typeface="Times New Roman"/>
                <a:cs typeface="Times New Roman"/>
              </a:rPr>
              <a:t>«</a:t>
            </a:r>
            <a:r>
              <a:rPr sz="950" spc="-49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 rot="17940000">
            <a:off x="6323856" y="4092666"/>
            <a:ext cx="70496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0"/>
              </a:lnSpc>
            </a:pPr>
            <a:r>
              <a:rPr sz="350" b="1" spc="-25" dirty="0">
                <a:latin typeface="Arial"/>
                <a:cs typeface="Arial"/>
              </a:rPr>
              <a:t>09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 rot="120000">
            <a:off x="7657664" y="3275063"/>
            <a:ext cx="13570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5" dirty="0">
                <a:latin typeface="Times New Roman"/>
                <a:cs typeface="Times New Roman"/>
              </a:rPr>
              <a:t>«</a:t>
            </a:r>
            <a:r>
              <a:rPr sz="950" spc="-47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 rot="120000">
            <a:off x="7723340" y="3319465"/>
            <a:ext cx="70051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35" dirty="0">
                <a:latin typeface="Arial"/>
                <a:cs typeface="Arial"/>
              </a:rPr>
              <a:t>15</a:t>
            </a:r>
            <a:endParaRPr sz="35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 rot="21480000">
            <a:off x="5824842" y="2225517"/>
            <a:ext cx="136051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950" spc="-475" dirty="0">
                <a:latin typeface="Times New Roman"/>
                <a:cs typeface="Times New Roman"/>
              </a:rPr>
              <a:t>«</a:t>
            </a:r>
            <a:r>
              <a:rPr sz="950" spc="-47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 rot="21480000">
            <a:off x="5891861" y="2267678"/>
            <a:ext cx="70051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0"/>
              </a:lnSpc>
            </a:pPr>
            <a:r>
              <a:rPr sz="350" b="1" spc="-35" dirty="0">
                <a:latin typeface="Arial"/>
                <a:cs typeface="Arial"/>
              </a:rPr>
              <a:t>03</a:t>
            </a:r>
            <a:endParaRPr sz="35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 rot="780000">
            <a:off x="8152854" y="2800391"/>
            <a:ext cx="135961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90" dirty="0">
                <a:latin typeface="Times New Roman"/>
                <a:cs typeface="Times New Roman"/>
              </a:rPr>
              <a:t>«</a:t>
            </a:r>
            <a:r>
              <a:rPr sz="950" spc="-49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 rot="780000">
            <a:off x="8218611" y="2848763"/>
            <a:ext cx="70944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25" dirty="0">
                <a:latin typeface="Arial"/>
                <a:cs typeface="Arial"/>
              </a:rPr>
              <a:t>17</a:t>
            </a:r>
            <a:endParaRPr sz="35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 rot="2940000">
            <a:off x="8032189" y="3108433"/>
            <a:ext cx="135873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90" dirty="0">
                <a:latin typeface="Times New Roman"/>
                <a:cs typeface="Times New Roman"/>
              </a:rPr>
              <a:t>«</a:t>
            </a:r>
            <a:r>
              <a:rPr sz="950" spc="-49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 rot="2940000">
            <a:off x="8088215" y="3172928"/>
            <a:ext cx="70496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25" dirty="0">
                <a:latin typeface="Arial"/>
                <a:cs typeface="Arial"/>
              </a:rPr>
              <a:t>16</a:t>
            </a:r>
            <a:endParaRPr sz="35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 rot="16860000">
            <a:off x="6706912" y="4293218"/>
            <a:ext cx="135789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0" dirty="0">
                <a:latin typeface="Times New Roman"/>
                <a:cs typeface="Times New Roman"/>
              </a:rPr>
              <a:t>«</a:t>
            </a:r>
            <a:r>
              <a:rPr sz="950" spc="-47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 rot="16860000">
            <a:off x="6744864" y="4300786"/>
            <a:ext cx="69598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35" dirty="0">
                <a:latin typeface="Arial"/>
                <a:cs typeface="Arial"/>
              </a:rPr>
              <a:t>10</a:t>
            </a:r>
            <a:endParaRPr sz="35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 rot="660000">
            <a:off x="7481909" y="3942120"/>
            <a:ext cx="135873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95" dirty="0">
                <a:latin typeface="Times New Roman"/>
                <a:cs typeface="Times New Roman"/>
              </a:rPr>
              <a:t>«</a:t>
            </a:r>
            <a:r>
              <a:rPr sz="950" spc="-49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 rot="660000">
            <a:off x="7547165" y="3989729"/>
            <a:ext cx="71394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25" dirty="0">
                <a:latin typeface="Arial"/>
                <a:cs typeface="Arial"/>
              </a:rPr>
              <a:t>12</a:t>
            </a:r>
            <a:endParaRPr sz="35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 rot="960000">
            <a:off x="7742574" y="3506396"/>
            <a:ext cx="135628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5" dirty="0">
                <a:latin typeface="Times New Roman"/>
                <a:cs typeface="Times New Roman"/>
              </a:rPr>
              <a:t>«</a:t>
            </a:r>
            <a:r>
              <a:rPr sz="950" spc="-47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 rot="960000">
            <a:off x="7806534" y="3554886"/>
            <a:ext cx="69153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35" dirty="0">
                <a:latin typeface="Arial"/>
                <a:cs typeface="Arial"/>
              </a:rPr>
              <a:t>13</a:t>
            </a:r>
            <a:endParaRPr sz="35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 rot="1980000">
            <a:off x="9187841" y="2547604"/>
            <a:ext cx="135789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95" dirty="0">
                <a:latin typeface="Times New Roman"/>
                <a:cs typeface="Times New Roman"/>
              </a:rPr>
              <a:t>«</a:t>
            </a:r>
            <a:r>
              <a:rPr sz="950" spc="-49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 rot="1980000">
            <a:off x="9249028" y="2605315"/>
            <a:ext cx="70949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25" dirty="0">
                <a:latin typeface="Arial"/>
                <a:cs typeface="Arial"/>
              </a:rPr>
              <a:t>20</a:t>
            </a:r>
            <a:endParaRPr sz="35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 rot="2700000">
            <a:off x="8656542" y="2573753"/>
            <a:ext cx="135873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95" dirty="0">
                <a:latin typeface="Times New Roman"/>
                <a:cs typeface="Times New Roman"/>
              </a:rPr>
              <a:t>«</a:t>
            </a:r>
            <a:r>
              <a:rPr sz="950" spc="-49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 txBox="1"/>
          <p:nvPr/>
        </p:nvSpPr>
        <p:spPr>
          <a:xfrm rot="2700000">
            <a:off x="8713602" y="2637930"/>
            <a:ext cx="71394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25" dirty="0">
                <a:latin typeface="Arial"/>
                <a:cs typeface="Arial"/>
              </a:rPr>
              <a:t>18</a:t>
            </a:r>
            <a:endParaRPr sz="35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 rot="4200000">
            <a:off x="8822735" y="2625955"/>
            <a:ext cx="13570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5" dirty="0">
                <a:latin typeface="Times New Roman"/>
                <a:cs typeface="Times New Roman"/>
              </a:rPr>
              <a:t>«</a:t>
            </a:r>
            <a:r>
              <a:rPr sz="950" spc="-47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 rot="4200000">
            <a:off x="8868224" y="2696833"/>
            <a:ext cx="7004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25" dirty="0">
                <a:latin typeface="Arial"/>
                <a:cs typeface="Arial"/>
              </a:rPr>
              <a:t>19</a:t>
            </a:r>
            <a:endParaRPr sz="35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 rot="3000000">
            <a:off x="7151930" y="4116209"/>
            <a:ext cx="135961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0" dirty="0">
                <a:latin typeface="Times New Roman"/>
                <a:cs typeface="Times New Roman"/>
              </a:rPr>
              <a:t>«</a:t>
            </a:r>
            <a:r>
              <a:rPr sz="950" spc="-47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 rot="3000000">
            <a:off x="7207342" y="4179688"/>
            <a:ext cx="6660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55" dirty="0">
                <a:latin typeface="Arial"/>
                <a:cs typeface="Arial"/>
              </a:rPr>
              <a:t>11</a:t>
            </a:r>
            <a:endParaRPr sz="35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 rot="4440000">
            <a:off x="10204201" y="2172726"/>
            <a:ext cx="135789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0" dirty="0">
                <a:latin typeface="Times New Roman"/>
                <a:cs typeface="Times New Roman"/>
              </a:rPr>
              <a:t>«</a:t>
            </a:r>
            <a:r>
              <a:rPr sz="950" spc="-470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 rot="4440000">
            <a:off x="10248463" y="2243689"/>
            <a:ext cx="69153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35" dirty="0">
                <a:latin typeface="Arial"/>
                <a:cs typeface="Arial"/>
              </a:rPr>
              <a:t>21</a:t>
            </a:r>
            <a:endParaRPr sz="35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 rot="3060000">
            <a:off x="10405653" y="2071741"/>
            <a:ext cx="135873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475" dirty="0">
                <a:latin typeface="Times New Roman"/>
                <a:cs typeface="Times New Roman"/>
              </a:rPr>
              <a:t>«</a:t>
            </a:r>
            <a:r>
              <a:rPr sz="950" spc="-475" dirty="0">
                <a:solidFill>
                  <a:srgbClr val="FFFFFF"/>
                </a:solidFill>
                <a:latin typeface="Times New Roman"/>
                <a:cs typeface="Times New Roman"/>
              </a:rPr>
              <a:t>¬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 txBox="1"/>
          <p:nvPr/>
        </p:nvSpPr>
        <p:spPr>
          <a:xfrm rot="3060000">
            <a:off x="10461481" y="2136583"/>
            <a:ext cx="70496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b="1" spc="-25" dirty="0">
                <a:latin typeface="Arial"/>
                <a:cs typeface="Arial"/>
              </a:rPr>
              <a:t>22</a:t>
            </a:r>
            <a:endParaRPr sz="350">
              <a:latin typeface="Arial"/>
              <a:cs typeface="Arial"/>
            </a:endParaRPr>
          </a:p>
        </p:txBody>
      </p:sp>
      <p:sp>
        <p:nvSpPr>
          <p:cNvPr id="145" name="object 145"/>
          <p:cNvSpPr txBox="1">
            <a:spLocks noGrp="1"/>
          </p:cNvSpPr>
          <p:nvPr>
            <p:ph type="title"/>
          </p:nvPr>
        </p:nvSpPr>
        <p:spPr>
          <a:xfrm>
            <a:off x="1371542" y="97767"/>
            <a:ext cx="10515600" cy="988476"/>
          </a:xfrm>
          <a:prstGeom prst="rect">
            <a:avLst/>
          </a:prstGeom>
        </p:spPr>
        <p:txBody>
          <a:bodyPr vert="horz" wrap="square" lIns="0" tIns="430276" rIns="0" bIns="0" rtlCol="0" anchor="ctr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The</a:t>
            </a:r>
            <a:r>
              <a:rPr sz="3600" spc="-80" dirty="0"/>
              <a:t> </a:t>
            </a:r>
            <a:r>
              <a:rPr sz="3600" dirty="0"/>
              <a:t>Great</a:t>
            </a:r>
            <a:r>
              <a:rPr sz="3600" spc="-70" dirty="0"/>
              <a:t> </a:t>
            </a:r>
            <a:r>
              <a:rPr sz="3600" dirty="0"/>
              <a:t>Lakes</a:t>
            </a:r>
            <a:r>
              <a:rPr sz="3600" spc="-75" dirty="0"/>
              <a:t> </a:t>
            </a:r>
            <a:r>
              <a:rPr sz="3600" dirty="0"/>
              <a:t>Coastal</a:t>
            </a:r>
            <a:r>
              <a:rPr sz="3600" spc="-75" dirty="0"/>
              <a:t> </a:t>
            </a:r>
            <a:r>
              <a:rPr sz="3600" dirty="0"/>
              <a:t>Flood</a:t>
            </a:r>
            <a:r>
              <a:rPr sz="3600" spc="-75" dirty="0"/>
              <a:t> </a:t>
            </a:r>
            <a:r>
              <a:rPr sz="3600" dirty="0"/>
              <a:t>Study</a:t>
            </a:r>
            <a:r>
              <a:rPr sz="3600" spc="-75" dirty="0"/>
              <a:t> </a:t>
            </a:r>
            <a:r>
              <a:rPr sz="3600" dirty="0"/>
              <a:t>in</a:t>
            </a:r>
            <a:r>
              <a:rPr sz="3600" spc="-80" dirty="0"/>
              <a:t> </a:t>
            </a:r>
            <a:r>
              <a:rPr lang="en-US" sz="3600" dirty="0"/>
              <a:t>Brown</a:t>
            </a:r>
            <a:r>
              <a:rPr sz="3600" spc="-70" dirty="0"/>
              <a:t> </a:t>
            </a:r>
            <a:r>
              <a:rPr sz="3600" spc="-10" dirty="0"/>
              <a:t>County</a:t>
            </a:r>
          </a:p>
        </p:txBody>
      </p:sp>
      <p:sp>
        <p:nvSpPr>
          <p:cNvPr id="146" name="object 146"/>
          <p:cNvSpPr txBox="1"/>
          <p:nvPr/>
        </p:nvSpPr>
        <p:spPr>
          <a:xfrm>
            <a:off x="1602741" y="1316956"/>
            <a:ext cx="288036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950" dirty="0">
                <a:latin typeface="Franklin Gothic Medium Cond"/>
                <a:cs typeface="Franklin Gothic Medium Cond"/>
              </a:rPr>
              <a:t>Coastal</a:t>
            </a:r>
            <a:r>
              <a:rPr sz="1950" spc="114" dirty="0">
                <a:latin typeface="Franklin Gothic Medium Cond"/>
                <a:cs typeface="Franklin Gothic Medium Cond"/>
              </a:rPr>
              <a:t> </a:t>
            </a:r>
            <a:r>
              <a:rPr sz="1950" dirty="0">
                <a:latin typeface="Franklin Gothic Medium Cond"/>
                <a:cs typeface="Franklin Gothic Medium Cond"/>
              </a:rPr>
              <a:t>Flood</a:t>
            </a:r>
            <a:r>
              <a:rPr sz="1950" spc="105" dirty="0">
                <a:latin typeface="Franklin Gothic Medium Cond"/>
                <a:cs typeface="Franklin Gothic Medium Cond"/>
              </a:rPr>
              <a:t> </a:t>
            </a:r>
            <a:r>
              <a:rPr sz="1950" dirty="0">
                <a:latin typeface="Franklin Gothic Medium Cond"/>
                <a:cs typeface="Franklin Gothic Medium Cond"/>
              </a:rPr>
              <a:t>Hazard</a:t>
            </a:r>
            <a:r>
              <a:rPr sz="1950" spc="105" dirty="0">
                <a:latin typeface="Franklin Gothic Medium Cond"/>
                <a:cs typeface="Franklin Gothic Medium Cond"/>
              </a:rPr>
              <a:t> </a:t>
            </a:r>
            <a:r>
              <a:rPr sz="1950" spc="-10" dirty="0">
                <a:latin typeface="Franklin Gothic Medium Cond"/>
                <a:cs typeface="Franklin Gothic Medium Cond"/>
              </a:rPr>
              <a:t>Analysis:</a:t>
            </a:r>
            <a:endParaRPr sz="1950" dirty="0">
              <a:latin typeface="Franklin Gothic Medium Cond"/>
              <a:cs typeface="Franklin Gothic Medium Cond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777367" y="1627125"/>
            <a:ext cx="2320925" cy="326072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299720" indent="-287020">
              <a:spcBef>
                <a:spcPts val="650"/>
              </a:spcBef>
              <a:buClr>
                <a:srgbClr val="5B5C5E"/>
              </a:buClr>
              <a:buSzPct val="88888"/>
              <a:buChar char="•"/>
              <a:tabLst>
                <a:tab pos="299720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41</a:t>
            </a:r>
            <a:r>
              <a:rPr spc="5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miles</a:t>
            </a:r>
            <a:r>
              <a:rPr spc="-5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of</a:t>
            </a:r>
            <a:r>
              <a:rPr spc="10" dirty="0">
                <a:latin typeface="Franklin Gothic Medium Cond"/>
                <a:cs typeface="Franklin Gothic Medium Cond"/>
              </a:rPr>
              <a:t> </a:t>
            </a:r>
            <a:r>
              <a:rPr spc="-10" dirty="0">
                <a:latin typeface="Franklin Gothic Medium Cond"/>
                <a:cs typeface="Franklin Gothic Medium Cond"/>
              </a:rPr>
              <a:t>coastline</a:t>
            </a:r>
            <a:endParaRPr dirty="0">
              <a:latin typeface="Franklin Gothic Medium Cond"/>
              <a:cs typeface="Franklin Gothic Medium Cond"/>
            </a:endParaRPr>
          </a:p>
          <a:p>
            <a:pPr marL="299720" indent="-287020">
              <a:spcBef>
                <a:spcPts val="550"/>
              </a:spcBef>
              <a:buClr>
                <a:srgbClr val="5B5C5E"/>
              </a:buClr>
              <a:buSzPct val="88888"/>
              <a:buChar char="•"/>
              <a:tabLst>
                <a:tab pos="299720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35 FIRM</a:t>
            </a:r>
            <a:r>
              <a:rPr spc="-5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panels</a:t>
            </a:r>
            <a:r>
              <a:rPr spc="-10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(2</a:t>
            </a:r>
            <a:r>
              <a:rPr spc="5" dirty="0">
                <a:latin typeface="Franklin Gothic Medium Cond"/>
                <a:cs typeface="Franklin Gothic Medium Cond"/>
              </a:rPr>
              <a:t> </a:t>
            </a:r>
            <a:r>
              <a:rPr spc="-25" dirty="0">
                <a:latin typeface="Franklin Gothic Medium Cond"/>
                <a:cs typeface="Franklin Gothic Medium Cond"/>
              </a:rPr>
              <a:t>NP)</a:t>
            </a:r>
            <a:endParaRPr dirty="0">
              <a:latin typeface="Franklin Gothic Medium Cond"/>
              <a:cs typeface="Franklin Gothic Medium Cond"/>
            </a:endParaRPr>
          </a:p>
          <a:p>
            <a:pPr marL="299720" indent="-287020">
              <a:spcBef>
                <a:spcPts val="530"/>
              </a:spcBef>
              <a:buClr>
                <a:srgbClr val="5B5C5E"/>
              </a:buClr>
              <a:buSzPct val="88888"/>
              <a:buChar char="•"/>
              <a:tabLst>
                <a:tab pos="299720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8</a:t>
            </a:r>
            <a:r>
              <a:rPr spc="5" dirty="0">
                <a:latin typeface="Franklin Gothic Medium Cond"/>
                <a:cs typeface="Franklin Gothic Medium Cond"/>
              </a:rPr>
              <a:t> </a:t>
            </a:r>
            <a:r>
              <a:rPr spc="-10" dirty="0">
                <a:latin typeface="Franklin Gothic Medium Cond"/>
                <a:cs typeface="Franklin Gothic Medium Cond"/>
              </a:rPr>
              <a:t>communities</a:t>
            </a:r>
            <a:endParaRPr dirty="0">
              <a:latin typeface="Franklin Gothic Medium Cond"/>
              <a:cs typeface="Franklin Gothic Medium Cond"/>
            </a:endParaRPr>
          </a:p>
          <a:p>
            <a:pPr marL="299720" indent="-287020">
              <a:spcBef>
                <a:spcPts val="550"/>
              </a:spcBef>
              <a:buClr>
                <a:srgbClr val="5B5C5E"/>
              </a:buClr>
              <a:buSzPct val="88888"/>
              <a:buChar char="•"/>
              <a:tabLst>
                <a:tab pos="299720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22</a:t>
            </a:r>
            <a:r>
              <a:rPr spc="-20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coastal</a:t>
            </a:r>
            <a:r>
              <a:rPr spc="-10" dirty="0">
                <a:latin typeface="Franklin Gothic Medium Cond"/>
                <a:cs typeface="Franklin Gothic Medium Cond"/>
              </a:rPr>
              <a:t> transects</a:t>
            </a:r>
            <a:endParaRPr dirty="0">
              <a:latin typeface="Franklin Gothic Medium Cond"/>
              <a:cs typeface="Franklin Gothic Medium Cond"/>
            </a:endParaRPr>
          </a:p>
          <a:p>
            <a:pPr marL="300355" marR="5080" indent="-287655">
              <a:lnSpc>
                <a:spcPct val="99400"/>
              </a:lnSpc>
              <a:spcBef>
                <a:spcPts val="545"/>
              </a:spcBef>
              <a:buClr>
                <a:srgbClr val="5B5C5E"/>
              </a:buClr>
              <a:buSzPct val="88888"/>
              <a:buChar char="•"/>
              <a:tabLst>
                <a:tab pos="300355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Transects</a:t>
            </a:r>
            <a:r>
              <a:rPr spc="-25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placed</a:t>
            </a:r>
            <a:r>
              <a:rPr spc="-15" dirty="0">
                <a:latin typeface="Franklin Gothic Medium Cond"/>
                <a:cs typeface="Franklin Gothic Medium Cond"/>
              </a:rPr>
              <a:t> </a:t>
            </a:r>
            <a:r>
              <a:rPr spc="-35" dirty="0">
                <a:latin typeface="Franklin Gothic Medium Cond"/>
                <a:cs typeface="Franklin Gothic Medium Cond"/>
              </a:rPr>
              <a:t>at </a:t>
            </a:r>
            <a:r>
              <a:rPr dirty="0">
                <a:latin typeface="Franklin Gothic Medium Cond"/>
                <a:cs typeface="Franklin Gothic Medium Cond"/>
              </a:rPr>
              <a:t>representative</a:t>
            </a:r>
            <a:r>
              <a:rPr spc="-30" dirty="0">
                <a:latin typeface="Franklin Gothic Medium Cond"/>
                <a:cs typeface="Franklin Gothic Medium Cond"/>
              </a:rPr>
              <a:t> </a:t>
            </a:r>
            <a:r>
              <a:rPr spc="-10" dirty="0">
                <a:latin typeface="Franklin Gothic Medium Cond"/>
                <a:cs typeface="Franklin Gothic Medium Cond"/>
              </a:rPr>
              <a:t>shoreline </a:t>
            </a:r>
            <a:r>
              <a:rPr dirty="0">
                <a:latin typeface="Franklin Gothic Medium Cond"/>
                <a:cs typeface="Franklin Gothic Medium Cond"/>
              </a:rPr>
              <a:t>reaches</a:t>
            </a:r>
            <a:r>
              <a:rPr spc="-20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based</a:t>
            </a:r>
            <a:r>
              <a:rPr spc="-10" dirty="0">
                <a:latin typeface="Franklin Gothic Medium Cond"/>
                <a:cs typeface="Franklin Gothic Medium Cond"/>
              </a:rPr>
              <a:t> </a:t>
            </a:r>
            <a:r>
              <a:rPr spc="-25" dirty="0">
                <a:latin typeface="Franklin Gothic Medium Cond"/>
                <a:cs typeface="Franklin Gothic Medium Cond"/>
              </a:rPr>
              <a:t>on:</a:t>
            </a:r>
            <a:endParaRPr dirty="0">
              <a:latin typeface="Franklin Gothic Medium Cond"/>
              <a:cs typeface="Franklin Gothic Medium Cond"/>
            </a:endParaRPr>
          </a:p>
          <a:p>
            <a:pPr marL="525145" lvl="1" indent="-224790">
              <a:lnSpc>
                <a:spcPts val="1910"/>
              </a:lnSpc>
              <a:spcBef>
                <a:spcPts val="55"/>
              </a:spcBef>
              <a:buClr>
                <a:srgbClr val="C1C2C4"/>
              </a:buClr>
              <a:buSzPct val="87500"/>
              <a:buFont typeface="Arial"/>
              <a:buChar char="■"/>
              <a:tabLst>
                <a:tab pos="525145" algn="l"/>
              </a:tabLst>
            </a:pPr>
            <a:r>
              <a:rPr sz="1600" spc="-10" dirty="0">
                <a:latin typeface="Franklin Gothic Medium Cond"/>
                <a:cs typeface="Franklin Gothic Medium Cond"/>
              </a:rPr>
              <a:t>Topography</a:t>
            </a:r>
            <a:endParaRPr sz="1600" dirty="0">
              <a:latin typeface="Franklin Gothic Medium Cond"/>
              <a:cs typeface="Franklin Gothic Medium Cond"/>
            </a:endParaRPr>
          </a:p>
          <a:p>
            <a:pPr marL="525145" lvl="1" indent="-224790">
              <a:lnSpc>
                <a:spcPts val="1895"/>
              </a:lnSpc>
              <a:buClr>
                <a:srgbClr val="C1C2C4"/>
              </a:buClr>
              <a:buSzPct val="87500"/>
              <a:buFont typeface="Arial"/>
              <a:buChar char="■"/>
              <a:tabLst>
                <a:tab pos="525145" algn="l"/>
              </a:tabLst>
            </a:pPr>
            <a:r>
              <a:rPr sz="1600" spc="-10" dirty="0">
                <a:latin typeface="Franklin Gothic Medium Cond"/>
                <a:cs typeface="Franklin Gothic Medium Cond"/>
              </a:rPr>
              <a:t>Exposure</a:t>
            </a:r>
            <a:endParaRPr sz="1600" dirty="0">
              <a:latin typeface="Franklin Gothic Medium Cond"/>
              <a:cs typeface="Franklin Gothic Medium Cond"/>
            </a:endParaRPr>
          </a:p>
          <a:p>
            <a:pPr marL="525145" lvl="1" indent="-224790">
              <a:lnSpc>
                <a:spcPts val="1895"/>
              </a:lnSpc>
              <a:buClr>
                <a:srgbClr val="C1C2C4"/>
              </a:buClr>
              <a:buSzPct val="87500"/>
              <a:buFont typeface="Arial"/>
              <a:buChar char="■"/>
              <a:tabLst>
                <a:tab pos="525145" algn="l"/>
              </a:tabLst>
            </a:pPr>
            <a:r>
              <a:rPr sz="1600" dirty="0">
                <a:latin typeface="Franklin Gothic Medium Cond"/>
                <a:cs typeface="Franklin Gothic Medium Cond"/>
              </a:rPr>
              <a:t>Shoreline</a:t>
            </a:r>
            <a:r>
              <a:rPr sz="1600" spc="-35" dirty="0">
                <a:latin typeface="Franklin Gothic Medium Cond"/>
                <a:cs typeface="Franklin Gothic Medium Cond"/>
              </a:rPr>
              <a:t> </a:t>
            </a:r>
            <a:r>
              <a:rPr sz="1600" spc="-10" dirty="0">
                <a:latin typeface="Franklin Gothic Medium Cond"/>
                <a:cs typeface="Franklin Gothic Medium Cond"/>
              </a:rPr>
              <a:t>material</a:t>
            </a:r>
            <a:endParaRPr sz="1600" dirty="0">
              <a:latin typeface="Franklin Gothic Medium Cond"/>
              <a:cs typeface="Franklin Gothic Medium Cond"/>
            </a:endParaRPr>
          </a:p>
          <a:p>
            <a:pPr marL="525145" lvl="1" indent="-224790">
              <a:lnSpc>
                <a:spcPts val="1910"/>
              </a:lnSpc>
              <a:buClr>
                <a:srgbClr val="C1C2C4"/>
              </a:buClr>
              <a:buSzPct val="87500"/>
              <a:buFont typeface="Arial"/>
              <a:buChar char="■"/>
              <a:tabLst>
                <a:tab pos="525145" algn="l"/>
              </a:tabLst>
            </a:pPr>
            <a:r>
              <a:rPr sz="1600" dirty="0">
                <a:latin typeface="Franklin Gothic Medium Cond"/>
                <a:cs typeface="Franklin Gothic Medium Cond"/>
              </a:rPr>
              <a:t>Upland</a:t>
            </a:r>
            <a:r>
              <a:rPr sz="1600" spc="-10" dirty="0">
                <a:latin typeface="Franklin Gothic Medium Cond"/>
                <a:cs typeface="Franklin Gothic Medium Cond"/>
              </a:rPr>
              <a:t> development</a:t>
            </a:r>
            <a:endParaRPr sz="1600" dirty="0">
              <a:latin typeface="Franklin Gothic Medium Cond"/>
              <a:cs typeface="Franklin Gothic Medium Cond"/>
            </a:endParaRPr>
          </a:p>
        </p:txBody>
      </p:sp>
      <p:pic>
        <p:nvPicPr>
          <p:cNvPr id="148" name="object 14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5889" y="3921003"/>
            <a:ext cx="404260" cy="523417"/>
          </a:xfrm>
          <a:prstGeom prst="rect">
            <a:avLst/>
          </a:prstGeom>
        </p:spPr>
      </p:pic>
      <p:sp>
        <p:nvSpPr>
          <p:cNvPr id="149" name="object 149"/>
          <p:cNvSpPr txBox="1"/>
          <p:nvPr/>
        </p:nvSpPr>
        <p:spPr>
          <a:xfrm>
            <a:off x="1777365" y="4912868"/>
            <a:ext cx="5582920" cy="120332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299720" indent="-287020">
              <a:spcBef>
                <a:spcPts val="650"/>
              </a:spcBef>
              <a:buClr>
                <a:srgbClr val="5B5C5E"/>
              </a:buClr>
              <a:buSzPct val="88888"/>
              <a:buChar char="•"/>
              <a:tabLst>
                <a:tab pos="299720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Integration</a:t>
            </a:r>
            <a:r>
              <a:rPr spc="-20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of riverine</a:t>
            </a:r>
            <a:r>
              <a:rPr spc="5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-</a:t>
            </a:r>
            <a:r>
              <a:rPr spc="5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coastal Special</a:t>
            </a:r>
            <a:r>
              <a:rPr spc="-5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Flood</a:t>
            </a:r>
            <a:r>
              <a:rPr spc="5" dirty="0">
                <a:latin typeface="Franklin Gothic Medium Cond"/>
                <a:cs typeface="Franklin Gothic Medium Cond"/>
              </a:rPr>
              <a:t> </a:t>
            </a:r>
            <a:r>
              <a:rPr dirty="0">
                <a:latin typeface="Franklin Gothic Medium Cond"/>
                <a:cs typeface="Franklin Gothic Medium Cond"/>
              </a:rPr>
              <a:t>Hazard</a:t>
            </a:r>
            <a:r>
              <a:rPr spc="5" dirty="0">
                <a:latin typeface="Franklin Gothic Medium Cond"/>
                <a:cs typeface="Franklin Gothic Medium Cond"/>
              </a:rPr>
              <a:t> </a:t>
            </a:r>
            <a:r>
              <a:rPr spc="-10" dirty="0">
                <a:latin typeface="Franklin Gothic Medium Cond"/>
                <a:cs typeface="Franklin Gothic Medium Cond"/>
              </a:rPr>
              <a:t>Areas</a:t>
            </a:r>
            <a:endParaRPr>
              <a:latin typeface="Franklin Gothic Medium Cond"/>
              <a:cs typeface="Franklin Gothic Medium Cond"/>
            </a:endParaRPr>
          </a:p>
          <a:p>
            <a:pPr marL="299720" indent="-287020">
              <a:spcBef>
                <a:spcPts val="555"/>
              </a:spcBef>
              <a:buClr>
                <a:srgbClr val="5B5C5E"/>
              </a:buClr>
              <a:buSzPct val="88888"/>
              <a:buChar char="•"/>
              <a:tabLst>
                <a:tab pos="299720" algn="l"/>
              </a:tabLst>
            </a:pPr>
            <a:r>
              <a:rPr spc="-10" dirty="0">
                <a:latin typeface="Franklin Gothic Medium Cond"/>
                <a:cs typeface="Franklin Gothic Medium Cond"/>
              </a:rPr>
              <a:t>Topography</a:t>
            </a:r>
            <a:endParaRPr>
              <a:latin typeface="Franklin Gothic Medium Cond"/>
              <a:cs typeface="Franklin Gothic Medium Cond"/>
            </a:endParaRPr>
          </a:p>
          <a:p>
            <a:pPr marL="525145" lvl="1" indent="-224790">
              <a:lnSpc>
                <a:spcPts val="1910"/>
              </a:lnSpc>
              <a:spcBef>
                <a:spcPts val="30"/>
              </a:spcBef>
              <a:buClr>
                <a:srgbClr val="C1C2C4"/>
              </a:buClr>
              <a:buSzPct val="87500"/>
              <a:buFont typeface="Arial"/>
              <a:buChar char="■"/>
              <a:tabLst>
                <a:tab pos="525145" algn="l"/>
              </a:tabLst>
            </a:pPr>
            <a:r>
              <a:rPr sz="1600" dirty="0">
                <a:latin typeface="Franklin Gothic Medium Cond"/>
                <a:cs typeface="Franklin Gothic Medium Cond"/>
              </a:rPr>
              <a:t>USACE</a:t>
            </a:r>
            <a:r>
              <a:rPr sz="1600" spc="-20" dirty="0">
                <a:latin typeface="Franklin Gothic Medium Cond"/>
                <a:cs typeface="Franklin Gothic Medium Cond"/>
              </a:rPr>
              <a:t> </a:t>
            </a:r>
            <a:r>
              <a:rPr sz="1600" dirty="0">
                <a:latin typeface="Franklin Gothic Medium Cond"/>
                <a:cs typeface="Franklin Gothic Medium Cond"/>
              </a:rPr>
              <a:t>JALBTCX</a:t>
            </a:r>
            <a:r>
              <a:rPr sz="1600" spc="-5" dirty="0">
                <a:latin typeface="Franklin Gothic Medium Cond"/>
                <a:cs typeface="Franklin Gothic Medium Cond"/>
              </a:rPr>
              <a:t> </a:t>
            </a:r>
            <a:r>
              <a:rPr sz="1600" dirty="0">
                <a:latin typeface="Franklin Gothic Medium Cond"/>
                <a:cs typeface="Franklin Gothic Medium Cond"/>
              </a:rPr>
              <a:t>LiDAR</a:t>
            </a:r>
            <a:r>
              <a:rPr sz="1600" spc="-5" dirty="0">
                <a:latin typeface="Franklin Gothic Medium Cond"/>
                <a:cs typeface="Franklin Gothic Medium Cond"/>
              </a:rPr>
              <a:t> </a:t>
            </a:r>
            <a:r>
              <a:rPr sz="1600" dirty="0">
                <a:latin typeface="Franklin Gothic Medium Cond"/>
                <a:cs typeface="Franklin Gothic Medium Cond"/>
              </a:rPr>
              <a:t>(2013):</a:t>
            </a:r>
            <a:r>
              <a:rPr sz="1600" spc="-10" dirty="0">
                <a:latin typeface="Franklin Gothic Medium Cond"/>
                <a:cs typeface="Franklin Gothic Medium Cond"/>
              </a:rPr>
              <a:t> 1-</a:t>
            </a:r>
            <a:r>
              <a:rPr sz="1600" dirty="0">
                <a:latin typeface="Franklin Gothic Medium Cond"/>
                <a:cs typeface="Franklin Gothic Medium Cond"/>
              </a:rPr>
              <a:t>meter</a:t>
            </a:r>
            <a:r>
              <a:rPr sz="1600" spc="-5" dirty="0">
                <a:latin typeface="Franklin Gothic Medium Cond"/>
                <a:cs typeface="Franklin Gothic Medium Cond"/>
              </a:rPr>
              <a:t> </a:t>
            </a:r>
            <a:r>
              <a:rPr sz="1600" spc="-25" dirty="0">
                <a:latin typeface="Franklin Gothic Medium Cond"/>
                <a:cs typeface="Franklin Gothic Medium Cond"/>
              </a:rPr>
              <a:t>DEM</a:t>
            </a:r>
            <a:endParaRPr sz="1600">
              <a:latin typeface="Franklin Gothic Medium Cond"/>
              <a:cs typeface="Franklin Gothic Medium Cond"/>
            </a:endParaRPr>
          </a:p>
          <a:p>
            <a:pPr marL="525145" lvl="1" indent="-224790">
              <a:lnSpc>
                <a:spcPts val="1910"/>
              </a:lnSpc>
              <a:buClr>
                <a:srgbClr val="C1C2C4"/>
              </a:buClr>
              <a:buSzPct val="87500"/>
              <a:buFont typeface="Arial"/>
              <a:buChar char="■"/>
              <a:tabLst>
                <a:tab pos="525145" algn="l"/>
              </a:tabLst>
            </a:pPr>
            <a:r>
              <a:rPr sz="1600" dirty="0">
                <a:latin typeface="Franklin Gothic Medium Cond"/>
                <a:cs typeface="Franklin Gothic Medium Cond"/>
              </a:rPr>
              <a:t>Wisconsin</a:t>
            </a:r>
            <a:r>
              <a:rPr sz="1600" spc="-15" dirty="0">
                <a:latin typeface="Franklin Gothic Medium Cond"/>
                <a:cs typeface="Franklin Gothic Medium Cond"/>
              </a:rPr>
              <a:t> </a:t>
            </a:r>
            <a:r>
              <a:rPr sz="1600" dirty="0">
                <a:latin typeface="Franklin Gothic Medium Cond"/>
                <a:cs typeface="Franklin Gothic Medium Cond"/>
              </a:rPr>
              <a:t>Department</a:t>
            </a:r>
            <a:r>
              <a:rPr sz="1600" spc="-10" dirty="0">
                <a:latin typeface="Franklin Gothic Medium Cond"/>
                <a:cs typeface="Franklin Gothic Medium Cond"/>
              </a:rPr>
              <a:t> </a:t>
            </a:r>
            <a:r>
              <a:rPr sz="1600" dirty="0">
                <a:latin typeface="Franklin Gothic Medium Cond"/>
                <a:cs typeface="Franklin Gothic Medium Cond"/>
              </a:rPr>
              <a:t>of</a:t>
            </a:r>
            <a:r>
              <a:rPr sz="1600" spc="-5" dirty="0">
                <a:latin typeface="Franklin Gothic Medium Cond"/>
                <a:cs typeface="Franklin Gothic Medium Cond"/>
              </a:rPr>
              <a:t> </a:t>
            </a:r>
            <a:r>
              <a:rPr sz="1600" dirty="0">
                <a:latin typeface="Franklin Gothic Medium Cond"/>
                <a:cs typeface="Franklin Gothic Medium Cond"/>
              </a:rPr>
              <a:t>Natural</a:t>
            </a:r>
            <a:r>
              <a:rPr sz="1600" spc="-15" dirty="0">
                <a:latin typeface="Franklin Gothic Medium Cond"/>
                <a:cs typeface="Franklin Gothic Medium Cond"/>
              </a:rPr>
              <a:t> </a:t>
            </a:r>
            <a:r>
              <a:rPr sz="1600" dirty="0">
                <a:latin typeface="Franklin Gothic Medium Cond"/>
                <a:cs typeface="Franklin Gothic Medium Cond"/>
              </a:rPr>
              <a:t>Resources</a:t>
            </a:r>
            <a:r>
              <a:rPr sz="1600" spc="-15" dirty="0">
                <a:latin typeface="Franklin Gothic Medium Cond"/>
                <a:cs typeface="Franklin Gothic Medium Cond"/>
              </a:rPr>
              <a:t> </a:t>
            </a:r>
            <a:r>
              <a:rPr sz="1600" dirty="0">
                <a:latin typeface="Franklin Gothic Medium Cond"/>
                <a:cs typeface="Franklin Gothic Medium Cond"/>
              </a:rPr>
              <a:t>(2010):</a:t>
            </a:r>
            <a:r>
              <a:rPr sz="1600" spc="-5" dirty="0">
                <a:latin typeface="Franklin Gothic Medium Cond"/>
                <a:cs typeface="Franklin Gothic Medium Cond"/>
              </a:rPr>
              <a:t> </a:t>
            </a:r>
            <a:r>
              <a:rPr sz="1600" spc="-10" dirty="0">
                <a:latin typeface="Franklin Gothic Medium Cond"/>
                <a:cs typeface="Franklin Gothic Medium Cond"/>
              </a:rPr>
              <a:t>1.5-</a:t>
            </a:r>
            <a:r>
              <a:rPr sz="1600" dirty="0">
                <a:latin typeface="Franklin Gothic Medium Cond"/>
                <a:cs typeface="Franklin Gothic Medium Cond"/>
              </a:rPr>
              <a:t>meter</a:t>
            </a:r>
            <a:r>
              <a:rPr sz="1600" spc="-10" dirty="0">
                <a:latin typeface="Franklin Gothic Medium Cond"/>
                <a:cs typeface="Franklin Gothic Medium Cond"/>
              </a:rPr>
              <a:t> </a:t>
            </a:r>
            <a:r>
              <a:rPr sz="1600" spc="-25" dirty="0">
                <a:latin typeface="Franklin Gothic Medium Cond"/>
                <a:cs typeface="Franklin Gothic Medium Cond"/>
              </a:rPr>
              <a:t>DEM</a:t>
            </a:r>
            <a:endParaRPr sz="1600">
              <a:latin typeface="Franklin Gothic Medium Cond"/>
              <a:cs typeface="Franklin Gothic Medium C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74D5B6-47D4-0C24-72B2-2C423B484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" y="1880049"/>
            <a:ext cx="12192000" cy="6419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E00B6-5270-00EB-9353-163510BD39B7}"/>
              </a:ext>
            </a:extLst>
          </p:cNvPr>
          <p:cNvSpPr txBox="1"/>
          <p:nvPr/>
        </p:nvSpPr>
        <p:spPr>
          <a:xfrm>
            <a:off x="1551964" y="654341"/>
            <a:ext cx="8900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Where can flood study information be downloaded?</a:t>
            </a:r>
          </a:p>
        </p:txBody>
      </p:sp>
    </p:spTree>
    <p:extLst>
      <p:ext uri="{BB962C8B-B14F-4D97-AF65-F5344CB8AC3E}">
        <p14:creationId xmlns:p14="http://schemas.microsoft.com/office/powerpoint/2010/main" val="1400864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5DCA55-2506-05A7-296C-B55176892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96"/>
            <a:ext cx="12192000" cy="638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54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0A97AD7-3EF3-FD05-3FA0-B99E11BE2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" y="1275126"/>
            <a:ext cx="10670797" cy="5582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D5C9DB-82FC-90CC-76B5-2CE66E5DEA52}"/>
              </a:ext>
            </a:extLst>
          </p:cNvPr>
          <p:cNvSpPr txBox="1"/>
          <p:nvPr/>
        </p:nvSpPr>
        <p:spPr>
          <a:xfrm>
            <a:off x="2021747" y="469783"/>
            <a:ext cx="8903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to properly interpolate between transect lines?</a:t>
            </a:r>
          </a:p>
        </p:txBody>
      </p:sp>
    </p:spTree>
    <p:extLst>
      <p:ext uri="{BB962C8B-B14F-4D97-AF65-F5344CB8AC3E}">
        <p14:creationId xmlns:p14="http://schemas.microsoft.com/office/powerpoint/2010/main" val="1853664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181" y="2477683"/>
            <a:ext cx="10645628" cy="4138929"/>
            <a:chOff x="1120448" y="2477682"/>
            <a:chExt cx="7566659" cy="41389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0448" y="2482762"/>
              <a:ext cx="6944648" cy="36504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68749" y="2482762"/>
              <a:ext cx="695325" cy="3647440"/>
            </a:xfrm>
            <a:custGeom>
              <a:avLst/>
              <a:gdLst/>
              <a:ahLst/>
              <a:cxnLst/>
              <a:rect l="l" t="t" r="r" b="b"/>
              <a:pathLst>
                <a:path w="695325" h="3647440">
                  <a:moveTo>
                    <a:pt x="169415" y="2759106"/>
                  </a:moveTo>
                  <a:lnTo>
                    <a:pt x="110683" y="3064131"/>
                  </a:lnTo>
                  <a:lnTo>
                    <a:pt x="0" y="3647166"/>
                  </a:lnTo>
                  <a:lnTo>
                    <a:pt x="142" y="3647166"/>
                  </a:lnTo>
                  <a:lnTo>
                    <a:pt x="169415" y="2759106"/>
                  </a:lnTo>
                  <a:close/>
                </a:path>
                <a:path w="695325" h="3647440">
                  <a:moveTo>
                    <a:pt x="236463" y="2407354"/>
                  </a:moveTo>
                  <a:lnTo>
                    <a:pt x="169415" y="2759106"/>
                  </a:lnTo>
                  <a:lnTo>
                    <a:pt x="179784" y="2705260"/>
                  </a:lnTo>
                  <a:lnTo>
                    <a:pt x="236463" y="2407354"/>
                  </a:lnTo>
                  <a:close/>
                </a:path>
                <a:path w="695325" h="3647440">
                  <a:moveTo>
                    <a:pt x="302781" y="2059429"/>
                  </a:moveTo>
                  <a:lnTo>
                    <a:pt x="300948" y="2068423"/>
                  </a:lnTo>
                  <a:lnTo>
                    <a:pt x="236463" y="2407354"/>
                  </a:lnTo>
                  <a:lnTo>
                    <a:pt x="302781" y="2059429"/>
                  </a:lnTo>
                  <a:close/>
                </a:path>
                <a:path w="695325" h="3647440">
                  <a:moveTo>
                    <a:pt x="315258" y="1993971"/>
                  </a:moveTo>
                  <a:lnTo>
                    <a:pt x="302781" y="2059429"/>
                  </a:lnTo>
                  <a:lnTo>
                    <a:pt x="305681" y="2045204"/>
                  </a:lnTo>
                  <a:lnTo>
                    <a:pt x="308910" y="2027497"/>
                  </a:lnTo>
                  <a:lnTo>
                    <a:pt x="315258" y="1994588"/>
                  </a:lnTo>
                  <a:lnTo>
                    <a:pt x="315258" y="1993971"/>
                  </a:lnTo>
                  <a:close/>
                </a:path>
                <a:path w="695325" h="3647440">
                  <a:moveTo>
                    <a:pt x="353272" y="1794539"/>
                  </a:moveTo>
                  <a:lnTo>
                    <a:pt x="334579" y="1890964"/>
                  </a:lnTo>
                  <a:lnTo>
                    <a:pt x="315258" y="1992138"/>
                  </a:lnTo>
                  <a:lnTo>
                    <a:pt x="315258" y="1993971"/>
                  </a:lnTo>
                  <a:lnTo>
                    <a:pt x="353272" y="1794539"/>
                  </a:lnTo>
                  <a:close/>
                </a:path>
                <a:path w="695325" h="3647440">
                  <a:moveTo>
                    <a:pt x="618685" y="402098"/>
                  </a:moveTo>
                  <a:lnTo>
                    <a:pt x="353272" y="1794539"/>
                  </a:lnTo>
                  <a:lnTo>
                    <a:pt x="377065" y="1671799"/>
                  </a:lnTo>
                  <a:lnTo>
                    <a:pt x="618685" y="402098"/>
                  </a:lnTo>
                  <a:close/>
                </a:path>
                <a:path w="695325" h="3647440">
                  <a:moveTo>
                    <a:pt x="695329" y="0"/>
                  </a:moveTo>
                  <a:lnTo>
                    <a:pt x="650741" y="233641"/>
                  </a:lnTo>
                  <a:lnTo>
                    <a:pt x="618685" y="402098"/>
                  </a:lnTo>
                  <a:lnTo>
                    <a:pt x="6953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68749" y="2482762"/>
              <a:ext cx="695325" cy="3647440"/>
            </a:xfrm>
            <a:custGeom>
              <a:avLst/>
              <a:gdLst/>
              <a:ahLst/>
              <a:cxnLst/>
              <a:rect l="l" t="t" r="r" b="b"/>
              <a:pathLst>
                <a:path w="695325" h="3647440">
                  <a:moveTo>
                    <a:pt x="142" y="3647166"/>
                  </a:moveTo>
                  <a:lnTo>
                    <a:pt x="0" y="3647166"/>
                  </a:lnTo>
                  <a:lnTo>
                    <a:pt x="110683" y="3064131"/>
                  </a:lnTo>
                  <a:lnTo>
                    <a:pt x="179784" y="2705260"/>
                  </a:lnTo>
                  <a:lnTo>
                    <a:pt x="300948" y="2068423"/>
                  </a:lnTo>
                  <a:lnTo>
                    <a:pt x="305681" y="2045204"/>
                  </a:lnTo>
                  <a:lnTo>
                    <a:pt x="308910" y="2027497"/>
                  </a:lnTo>
                  <a:lnTo>
                    <a:pt x="315258" y="1994588"/>
                  </a:lnTo>
                  <a:lnTo>
                    <a:pt x="315258" y="1992138"/>
                  </a:lnTo>
                  <a:lnTo>
                    <a:pt x="334580" y="1890964"/>
                  </a:lnTo>
                  <a:lnTo>
                    <a:pt x="377065" y="1671799"/>
                  </a:lnTo>
                  <a:lnTo>
                    <a:pt x="650741" y="233641"/>
                  </a:lnTo>
                  <a:lnTo>
                    <a:pt x="695305" y="0"/>
                  </a:lnTo>
                  <a:lnTo>
                    <a:pt x="142" y="3647166"/>
                  </a:lnTo>
                </a:path>
              </a:pathLst>
            </a:custGeom>
            <a:ln w="9600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1567" y="4285414"/>
              <a:ext cx="35560" cy="41910"/>
            </a:xfrm>
            <a:custGeom>
              <a:avLst/>
              <a:gdLst/>
              <a:ahLst/>
              <a:cxnLst/>
              <a:rect l="l" t="t" r="r" b="b"/>
              <a:pathLst>
                <a:path w="35560" h="41910">
                  <a:moveTo>
                    <a:pt x="779" y="25669"/>
                  </a:moveTo>
                  <a:lnTo>
                    <a:pt x="0" y="30513"/>
                  </a:lnTo>
                  <a:lnTo>
                    <a:pt x="4064" y="35358"/>
                  </a:lnTo>
                  <a:lnTo>
                    <a:pt x="6459" y="40258"/>
                  </a:lnTo>
                  <a:lnTo>
                    <a:pt x="12027" y="41705"/>
                  </a:lnTo>
                  <a:lnTo>
                    <a:pt x="8909" y="32963"/>
                  </a:lnTo>
                  <a:lnTo>
                    <a:pt x="31780" y="32963"/>
                  </a:lnTo>
                  <a:lnTo>
                    <a:pt x="32184" y="31349"/>
                  </a:lnTo>
                  <a:lnTo>
                    <a:pt x="779" y="25669"/>
                  </a:lnTo>
                  <a:close/>
                </a:path>
                <a:path w="35560" h="41910">
                  <a:moveTo>
                    <a:pt x="31780" y="32963"/>
                  </a:moveTo>
                  <a:lnTo>
                    <a:pt x="8909" y="32963"/>
                  </a:lnTo>
                  <a:lnTo>
                    <a:pt x="30569" y="37808"/>
                  </a:lnTo>
                  <a:lnTo>
                    <a:pt x="31780" y="32963"/>
                  </a:lnTo>
                  <a:close/>
                </a:path>
                <a:path w="35560" h="41910">
                  <a:moveTo>
                    <a:pt x="21771" y="0"/>
                  </a:moveTo>
                  <a:lnTo>
                    <a:pt x="8909" y="779"/>
                  </a:lnTo>
                  <a:lnTo>
                    <a:pt x="4064" y="7294"/>
                  </a:lnTo>
                  <a:lnTo>
                    <a:pt x="5679" y="14421"/>
                  </a:lnTo>
                  <a:lnTo>
                    <a:pt x="17706" y="20101"/>
                  </a:lnTo>
                  <a:lnTo>
                    <a:pt x="30569" y="20101"/>
                  </a:lnTo>
                  <a:lnTo>
                    <a:pt x="34119" y="15256"/>
                  </a:lnTo>
                  <a:lnTo>
                    <a:pt x="26504" y="15256"/>
                  </a:lnTo>
                  <a:lnTo>
                    <a:pt x="19321" y="14421"/>
                  </a:lnTo>
                  <a:lnTo>
                    <a:pt x="11192" y="12027"/>
                  </a:lnTo>
                  <a:lnTo>
                    <a:pt x="9744" y="10523"/>
                  </a:lnTo>
                  <a:lnTo>
                    <a:pt x="8909" y="8073"/>
                  </a:lnTo>
                  <a:lnTo>
                    <a:pt x="9744" y="6459"/>
                  </a:lnTo>
                  <a:lnTo>
                    <a:pt x="12862" y="5679"/>
                  </a:lnTo>
                  <a:lnTo>
                    <a:pt x="33798" y="5679"/>
                  </a:lnTo>
                  <a:lnTo>
                    <a:pt x="21771" y="0"/>
                  </a:lnTo>
                  <a:close/>
                </a:path>
                <a:path w="35560" h="41910">
                  <a:moveTo>
                    <a:pt x="33798" y="5679"/>
                  </a:moveTo>
                  <a:lnTo>
                    <a:pt x="12862" y="5679"/>
                  </a:lnTo>
                  <a:lnTo>
                    <a:pt x="20936" y="6459"/>
                  </a:lnTo>
                  <a:lnTo>
                    <a:pt x="28119" y="8073"/>
                  </a:lnTo>
                  <a:lnTo>
                    <a:pt x="30569" y="10523"/>
                  </a:lnTo>
                  <a:lnTo>
                    <a:pt x="30569" y="12027"/>
                  </a:lnTo>
                  <a:lnTo>
                    <a:pt x="29734" y="14421"/>
                  </a:lnTo>
                  <a:lnTo>
                    <a:pt x="26504" y="15256"/>
                  </a:lnTo>
                  <a:lnTo>
                    <a:pt x="34119" y="15256"/>
                  </a:lnTo>
                  <a:lnTo>
                    <a:pt x="35302" y="13642"/>
                  </a:lnTo>
                  <a:lnTo>
                    <a:pt x="33798" y="5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61567" y="4285414"/>
              <a:ext cx="35560" cy="41910"/>
            </a:xfrm>
            <a:custGeom>
              <a:avLst/>
              <a:gdLst/>
              <a:ahLst/>
              <a:cxnLst/>
              <a:rect l="l" t="t" r="r" b="b"/>
              <a:pathLst>
                <a:path w="35560" h="41910">
                  <a:moveTo>
                    <a:pt x="32184" y="31349"/>
                  </a:moveTo>
                  <a:lnTo>
                    <a:pt x="779" y="25669"/>
                  </a:lnTo>
                  <a:lnTo>
                    <a:pt x="0" y="30513"/>
                  </a:lnTo>
                  <a:lnTo>
                    <a:pt x="4064" y="35358"/>
                  </a:lnTo>
                  <a:lnTo>
                    <a:pt x="6459" y="40258"/>
                  </a:lnTo>
                  <a:lnTo>
                    <a:pt x="12027" y="41705"/>
                  </a:lnTo>
                  <a:lnTo>
                    <a:pt x="8909" y="32963"/>
                  </a:lnTo>
                  <a:lnTo>
                    <a:pt x="30569" y="37808"/>
                  </a:lnTo>
                  <a:lnTo>
                    <a:pt x="32184" y="31349"/>
                  </a:lnTo>
                </a:path>
                <a:path w="35560" h="41910">
                  <a:moveTo>
                    <a:pt x="4064" y="7294"/>
                  </a:moveTo>
                  <a:lnTo>
                    <a:pt x="5679" y="14421"/>
                  </a:lnTo>
                  <a:lnTo>
                    <a:pt x="17706" y="20101"/>
                  </a:lnTo>
                  <a:lnTo>
                    <a:pt x="30569" y="20101"/>
                  </a:lnTo>
                  <a:lnTo>
                    <a:pt x="35302" y="13642"/>
                  </a:lnTo>
                  <a:lnTo>
                    <a:pt x="33798" y="5679"/>
                  </a:lnTo>
                  <a:lnTo>
                    <a:pt x="21771" y="0"/>
                  </a:lnTo>
                  <a:lnTo>
                    <a:pt x="8909" y="779"/>
                  </a:lnTo>
                  <a:lnTo>
                    <a:pt x="4064" y="7294"/>
                  </a:lnTo>
                </a:path>
                <a:path w="35560" h="41910">
                  <a:moveTo>
                    <a:pt x="8909" y="8073"/>
                  </a:moveTo>
                  <a:lnTo>
                    <a:pt x="9744" y="6459"/>
                  </a:lnTo>
                  <a:lnTo>
                    <a:pt x="12862" y="5679"/>
                  </a:lnTo>
                  <a:lnTo>
                    <a:pt x="20936" y="6459"/>
                  </a:lnTo>
                  <a:lnTo>
                    <a:pt x="28119" y="8073"/>
                  </a:lnTo>
                  <a:lnTo>
                    <a:pt x="30569" y="10523"/>
                  </a:lnTo>
                  <a:lnTo>
                    <a:pt x="30569" y="12027"/>
                  </a:lnTo>
                  <a:lnTo>
                    <a:pt x="29734" y="14421"/>
                  </a:lnTo>
                  <a:lnTo>
                    <a:pt x="26504" y="15256"/>
                  </a:lnTo>
                  <a:lnTo>
                    <a:pt x="19321" y="14421"/>
                  </a:lnTo>
                  <a:lnTo>
                    <a:pt x="11192" y="12027"/>
                  </a:lnTo>
                  <a:lnTo>
                    <a:pt x="9744" y="10523"/>
                  </a:lnTo>
                  <a:lnTo>
                    <a:pt x="8909" y="8073"/>
                  </a:lnTo>
                </a:path>
              </a:pathLst>
            </a:custGeom>
            <a:ln w="2244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 rot="16860000">
            <a:off x="5576765" y="4284093"/>
            <a:ext cx="65145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40" dirty="0">
                <a:latin typeface="Arial"/>
                <a:cs typeface="Arial"/>
              </a:rPr>
              <a:t>10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15472" y="3502397"/>
            <a:ext cx="199390" cy="62230"/>
            <a:chOff x="4491472" y="3502397"/>
            <a:chExt cx="199390" cy="62230"/>
          </a:xfrm>
        </p:grpSpPr>
        <p:sp>
          <p:nvSpPr>
            <p:cNvPr id="10" name="object 10"/>
            <p:cNvSpPr/>
            <p:nvPr/>
          </p:nvSpPr>
          <p:spPr>
            <a:xfrm>
              <a:off x="4502902" y="3513827"/>
              <a:ext cx="176530" cy="39370"/>
            </a:xfrm>
            <a:custGeom>
              <a:avLst/>
              <a:gdLst/>
              <a:ahLst/>
              <a:cxnLst/>
              <a:rect l="l" t="t" r="r" b="b"/>
              <a:pathLst>
                <a:path w="176529" h="39370">
                  <a:moveTo>
                    <a:pt x="7182" y="0"/>
                  </a:moveTo>
                  <a:lnTo>
                    <a:pt x="0" y="0"/>
                  </a:lnTo>
                  <a:lnTo>
                    <a:pt x="13642" y="39311"/>
                  </a:lnTo>
                  <a:lnTo>
                    <a:pt x="20825" y="39311"/>
                  </a:lnTo>
                  <a:lnTo>
                    <a:pt x="24967" y="28063"/>
                  </a:lnTo>
                  <a:lnTo>
                    <a:pt x="17595" y="28063"/>
                  </a:lnTo>
                  <a:lnTo>
                    <a:pt x="7182" y="0"/>
                  </a:lnTo>
                  <a:close/>
                </a:path>
                <a:path w="176529" h="39370">
                  <a:moveTo>
                    <a:pt x="35302" y="0"/>
                  </a:moveTo>
                  <a:lnTo>
                    <a:pt x="26393" y="0"/>
                  </a:lnTo>
                  <a:lnTo>
                    <a:pt x="17595" y="28063"/>
                  </a:lnTo>
                  <a:lnTo>
                    <a:pt x="24967" y="28063"/>
                  </a:lnTo>
                  <a:lnTo>
                    <a:pt x="35302" y="0"/>
                  </a:lnTo>
                  <a:close/>
                </a:path>
                <a:path w="176529" h="39370">
                  <a:moveTo>
                    <a:pt x="66539" y="0"/>
                  </a:moveTo>
                  <a:lnTo>
                    <a:pt x="38420" y="0"/>
                  </a:lnTo>
                  <a:lnTo>
                    <a:pt x="38420" y="39311"/>
                  </a:lnTo>
                  <a:lnTo>
                    <a:pt x="66539" y="39311"/>
                  </a:lnTo>
                  <a:lnTo>
                    <a:pt x="66539" y="32128"/>
                  </a:lnTo>
                  <a:lnTo>
                    <a:pt x="46494" y="32128"/>
                  </a:lnTo>
                  <a:lnTo>
                    <a:pt x="46494" y="23998"/>
                  </a:lnTo>
                  <a:lnTo>
                    <a:pt x="66539" y="23998"/>
                  </a:lnTo>
                  <a:lnTo>
                    <a:pt x="66539" y="16036"/>
                  </a:lnTo>
                  <a:lnTo>
                    <a:pt x="46494" y="16036"/>
                  </a:lnTo>
                  <a:lnTo>
                    <a:pt x="46494" y="7962"/>
                  </a:lnTo>
                  <a:lnTo>
                    <a:pt x="66539" y="7962"/>
                  </a:lnTo>
                  <a:lnTo>
                    <a:pt x="66539" y="0"/>
                  </a:lnTo>
                  <a:close/>
                </a:path>
                <a:path w="176529" h="39370">
                  <a:moveTo>
                    <a:pt x="97888" y="28063"/>
                  </a:moveTo>
                  <a:lnTo>
                    <a:pt x="89814" y="28899"/>
                  </a:lnTo>
                  <a:lnTo>
                    <a:pt x="93824" y="36861"/>
                  </a:lnTo>
                  <a:lnTo>
                    <a:pt x="103457" y="39311"/>
                  </a:lnTo>
                  <a:lnTo>
                    <a:pt x="114649" y="34411"/>
                  </a:lnTo>
                  <a:lnTo>
                    <a:pt x="115288" y="32128"/>
                  </a:lnTo>
                  <a:lnTo>
                    <a:pt x="103457" y="32128"/>
                  </a:lnTo>
                  <a:lnTo>
                    <a:pt x="99392" y="31293"/>
                  </a:lnTo>
                  <a:lnTo>
                    <a:pt x="97888" y="28063"/>
                  </a:lnTo>
                  <a:close/>
                </a:path>
                <a:path w="176529" h="39370">
                  <a:moveTo>
                    <a:pt x="115194" y="19989"/>
                  </a:moveTo>
                  <a:lnTo>
                    <a:pt x="102621" y="19989"/>
                  </a:lnTo>
                  <a:lnTo>
                    <a:pt x="107521" y="21604"/>
                  </a:lnTo>
                  <a:lnTo>
                    <a:pt x="109136" y="25669"/>
                  </a:lnTo>
                  <a:lnTo>
                    <a:pt x="107521" y="30513"/>
                  </a:lnTo>
                  <a:lnTo>
                    <a:pt x="103457" y="32128"/>
                  </a:lnTo>
                  <a:lnTo>
                    <a:pt x="115288" y="32128"/>
                  </a:lnTo>
                  <a:lnTo>
                    <a:pt x="117099" y="25669"/>
                  </a:lnTo>
                  <a:lnTo>
                    <a:pt x="115194" y="19989"/>
                  </a:lnTo>
                  <a:close/>
                </a:path>
                <a:path w="176529" h="39370">
                  <a:moveTo>
                    <a:pt x="117099" y="0"/>
                  </a:moveTo>
                  <a:lnTo>
                    <a:pt x="93824" y="0"/>
                  </a:lnTo>
                  <a:lnTo>
                    <a:pt x="89814" y="22384"/>
                  </a:lnTo>
                  <a:lnTo>
                    <a:pt x="96274" y="23998"/>
                  </a:lnTo>
                  <a:lnTo>
                    <a:pt x="102621" y="19989"/>
                  </a:lnTo>
                  <a:lnTo>
                    <a:pt x="115194" y="19989"/>
                  </a:lnTo>
                  <a:lnTo>
                    <a:pt x="113869" y="16036"/>
                  </a:lnTo>
                  <a:lnTo>
                    <a:pt x="108116" y="13642"/>
                  </a:lnTo>
                  <a:lnTo>
                    <a:pt x="99392" y="13642"/>
                  </a:lnTo>
                  <a:lnTo>
                    <a:pt x="100227" y="7962"/>
                  </a:lnTo>
                  <a:lnTo>
                    <a:pt x="117099" y="7962"/>
                  </a:lnTo>
                  <a:lnTo>
                    <a:pt x="117099" y="0"/>
                  </a:lnTo>
                  <a:close/>
                </a:path>
                <a:path w="176529" h="39370">
                  <a:moveTo>
                    <a:pt x="104236" y="12027"/>
                  </a:moveTo>
                  <a:lnTo>
                    <a:pt x="99392" y="13642"/>
                  </a:lnTo>
                  <a:lnTo>
                    <a:pt x="108116" y="13642"/>
                  </a:lnTo>
                  <a:lnTo>
                    <a:pt x="104236" y="12027"/>
                  </a:lnTo>
                  <a:close/>
                </a:path>
                <a:path w="176529" h="39370">
                  <a:moveTo>
                    <a:pt x="134694" y="0"/>
                  </a:moveTo>
                  <a:lnTo>
                    <a:pt x="125061" y="3229"/>
                  </a:lnTo>
                  <a:lnTo>
                    <a:pt x="121163" y="11192"/>
                  </a:lnTo>
                  <a:lnTo>
                    <a:pt x="122667" y="16036"/>
                  </a:lnTo>
                  <a:lnTo>
                    <a:pt x="127511" y="19989"/>
                  </a:lnTo>
                  <a:lnTo>
                    <a:pt x="122667" y="23219"/>
                  </a:lnTo>
                  <a:lnTo>
                    <a:pt x="121163" y="28899"/>
                  </a:lnTo>
                  <a:lnTo>
                    <a:pt x="125896" y="36861"/>
                  </a:lnTo>
                  <a:lnTo>
                    <a:pt x="135474" y="39311"/>
                  </a:lnTo>
                  <a:lnTo>
                    <a:pt x="145218" y="36861"/>
                  </a:lnTo>
                  <a:lnTo>
                    <a:pt x="147071" y="32128"/>
                  </a:lnTo>
                  <a:lnTo>
                    <a:pt x="134694" y="32128"/>
                  </a:lnTo>
                  <a:lnTo>
                    <a:pt x="130741" y="31293"/>
                  </a:lnTo>
                  <a:lnTo>
                    <a:pt x="129126" y="28063"/>
                  </a:lnTo>
                  <a:lnTo>
                    <a:pt x="130741" y="25669"/>
                  </a:lnTo>
                  <a:lnTo>
                    <a:pt x="134694" y="23998"/>
                  </a:lnTo>
                  <a:lnTo>
                    <a:pt x="146943" y="23998"/>
                  </a:lnTo>
                  <a:lnTo>
                    <a:pt x="146721" y="23219"/>
                  </a:lnTo>
                  <a:lnTo>
                    <a:pt x="141988" y="19989"/>
                  </a:lnTo>
                  <a:lnTo>
                    <a:pt x="146721" y="16871"/>
                  </a:lnTo>
                  <a:lnTo>
                    <a:pt x="146959" y="16036"/>
                  </a:lnTo>
                  <a:lnTo>
                    <a:pt x="134694" y="16036"/>
                  </a:lnTo>
                  <a:lnTo>
                    <a:pt x="130741" y="15256"/>
                  </a:lnTo>
                  <a:lnTo>
                    <a:pt x="129126" y="12027"/>
                  </a:lnTo>
                  <a:lnTo>
                    <a:pt x="130741" y="9577"/>
                  </a:lnTo>
                  <a:lnTo>
                    <a:pt x="134694" y="7962"/>
                  </a:lnTo>
                  <a:lnTo>
                    <a:pt x="147071" y="7962"/>
                  </a:lnTo>
                  <a:lnTo>
                    <a:pt x="145218" y="3229"/>
                  </a:lnTo>
                  <a:lnTo>
                    <a:pt x="134694" y="0"/>
                  </a:lnTo>
                  <a:close/>
                </a:path>
                <a:path w="176529" h="39370">
                  <a:moveTo>
                    <a:pt x="161978" y="0"/>
                  </a:moveTo>
                  <a:lnTo>
                    <a:pt x="152401" y="3229"/>
                  </a:lnTo>
                  <a:lnTo>
                    <a:pt x="148336" y="11192"/>
                  </a:lnTo>
                  <a:lnTo>
                    <a:pt x="149951" y="16036"/>
                  </a:lnTo>
                  <a:lnTo>
                    <a:pt x="155630" y="19989"/>
                  </a:lnTo>
                  <a:lnTo>
                    <a:pt x="149951" y="23219"/>
                  </a:lnTo>
                  <a:lnTo>
                    <a:pt x="148336" y="28899"/>
                  </a:lnTo>
                  <a:lnTo>
                    <a:pt x="153180" y="36861"/>
                  </a:lnTo>
                  <a:lnTo>
                    <a:pt x="162813" y="39311"/>
                  </a:lnTo>
                  <a:lnTo>
                    <a:pt x="172391" y="36861"/>
                  </a:lnTo>
                  <a:lnTo>
                    <a:pt x="174807" y="32128"/>
                  </a:lnTo>
                  <a:lnTo>
                    <a:pt x="161978" y="32128"/>
                  </a:lnTo>
                  <a:lnTo>
                    <a:pt x="157913" y="31293"/>
                  </a:lnTo>
                  <a:lnTo>
                    <a:pt x="156466" y="28063"/>
                  </a:lnTo>
                  <a:lnTo>
                    <a:pt x="157913" y="25669"/>
                  </a:lnTo>
                  <a:lnTo>
                    <a:pt x="161978" y="23998"/>
                  </a:lnTo>
                  <a:lnTo>
                    <a:pt x="174342" y="23998"/>
                  </a:lnTo>
                  <a:lnTo>
                    <a:pt x="174005" y="23219"/>
                  </a:lnTo>
                  <a:lnTo>
                    <a:pt x="169273" y="19989"/>
                  </a:lnTo>
                  <a:lnTo>
                    <a:pt x="174005" y="16871"/>
                  </a:lnTo>
                  <a:lnTo>
                    <a:pt x="174366" y="16036"/>
                  </a:lnTo>
                  <a:lnTo>
                    <a:pt x="161978" y="16036"/>
                  </a:lnTo>
                  <a:lnTo>
                    <a:pt x="157913" y="15256"/>
                  </a:lnTo>
                  <a:lnTo>
                    <a:pt x="156466" y="12027"/>
                  </a:lnTo>
                  <a:lnTo>
                    <a:pt x="157913" y="9577"/>
                  </a:lnTo>
                  <a:lnTo>
                    <a:pt x="161978" y="7962"/>
                  </a:lnTo>
                  <a:lnTo>
                    <a:pt x="174807" y="7962"/>
                  </a:lnTo>
                  <a:lnTo>
                    <a:pt x="172391" y="3229"/>
                  </a:lnTo>
                  <a:lnTo>
                    <a:pt x="161978" y="0"/>
                  </a:lnTo>
                  <a:close/>
                </a:path>
                <a:path w="176529" h="39370">
                  <a:moveTo>
                    <a:pt x="146943" y="23998"/>
                  </a:moveTo>
                  <a:lnTo>
                    <a:pt x="134694" y="23998"/>
                  </a:lnTo>
                  <a:lnTo>
                    <a:pt x="138759" y="24834"/>
                  </a:lnTo>
                  <a:lnTo>
                    <a:pt x="141153" y="28063"/>
                  </a:lnTo>
                  <a:lnTo>
                    <a:pt x="138759" y="31293"/>
                  </a:lnTo>
                  <a:lnTo>
                    <a:pt x="134694" y="32128"/>
                  </a:lnTo>
                  <a:lnTo>
                    <a:pt x="147071" y="32128"/>
                  </a:lnTo>
                  <a:lnTo>
                    <a:pt x="148336" y="28899"/>
                  </a:lnTo>
                  <a:lnTo>
                    <a:pt x="146943" y="23998"/>
                  </a:lnTo>
                  <a:close/>
                </a:path>
                <a:path w="176529" h="39370">
                  <a:moveTo>
                    <a:pt x="174342" y="23998"/>
                  </a:moveTo>
                  <a:lnTo>
                    <a:pt x="161978" y="23998"/>
                  </a:lnTo>
                  <a:lnTo>
                    <a:pt x="166878" y="24834"/>
                  </a:lnTo>
                  <a:lnTo>
                    <a:pt x="168493" y="28063"/>
                  </a:lnTo>
                  <a:lnTo>
                    <a:pt x="166878" y="31293"/>
                  </a:lnTo>
                  <a:lnTo>
                    <a:pt x="161978" y="32128"/>
                  </a:lnTo>
                  <a:lnTo>
                    <a:pt x="174807" y="32128"/>
                  </a:lnTo>
                  <a:lnTo>
                    <a:pt x="176455" y="28899"/>
                  </a:lnTo>
                  <a:lnTo>
                    <a:pt x="174342" y="23998"/>
                  </a:lnTo>
                  <a:close/>
                </a:path>
                <a:path w="176529" h="39370">
                  <a:moveTo>
                    <a:pt x="147071" y="7962"/>
                  </a:moveTo>
                  <a:lnTo>
                    <a:pt x="134694" y="7962"/>
                  </a:lnTo>
                  <a:lnTo>
                    <a:pt x="139538" y="9577"/>
                  </a:lnTo>
                  <a:lnTo>
                    <a:pt x="141153" y="12027"/>
                  </a:lnTo>
                  <a:lnTo>
                    <a:pt x="138759" y="15256"/>
                  </a:lnTo>
                  <a:lnTo>
                    <a:pt x="134694" y="16036"/>
                  </a:lnTo>
                  <a:lnTo>
                    <a:pt x="146959" y="16036"/>
                  </a:lnTo>
                  <a:lnTo>
                    <a:pt x="148336" y="11192"/>
                  </a:lnTo>
                  <a:lnTo>
                    <a:pt x="147071" y="7962"/>
                  </a:lnTo>
                  <a:close/>
                </a:path>
                <a:path w="176529" h="39370">
                  <a:moveTo>
                    <a:pt x="174807" y="7962"/>
                  </a:moveTo>
                  <a:lnTo>
                    <a:pt x="161978" y="7962"/>
                  </a:lnTo>
                  <a:lnTo>
                    <a:pt x="166878" y="9577"/>
                  </a:lnTo>
                  <a:lnTo>
                    <a:pt x="168493" y="12027"/>
                  </a:lnTo>
                  <a:lnTo>
                    <a:pt x="166878" y="15256"/>
                  </a:lnTo>
                  <a:lnTo>
                    <a:pt x="161978" y="16036"/>
                  </a:lnTo>
                  <a:lnTo>
                    <a:pt x="174366" y="16036"/>
                  </a:lnTo>
                  <a:lnTo>
                    <a:pt x="176455" y="11192"/>
                  </a:lnTo>
                  <a:lnTo>
                    <a:pt x="174807" y="79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02902" y="3513827"/>
              <a:ext cx="176530" cy="39370"/>
            </a:xfrm>
            <a:custGeom>
              <a:avLst/>
              <a:gdLst/>
              <a:ahLst/>
              <a:cxnLst/>
              <a:rect l="l" t="t" r="r" b="b"/>
              <a:pathLst>
                <a:path w="176529" h="39370">
                  <a:moveTo>
                    <a:pt x="13642" y="39311"/>
                  </a:moveTo>
                  <a:lnTo>
                    <a:pt x="20825" y="39311"/>
                  </a:lnTo>
                  <a:lnTo>
                    <a:pt x="35302" y="0"/>
                  </a:lnTo>
                  <a:lnTo>
                    <a:pt x="26393" y="0"/>
                  </a:lnTo>
                  <a:lnTo>
                    <a:pt x="17595" y="28063"/>
                  </a:lnTo>
                  <a:lnTo>
                    <a:pt x="7182" y="0"/>
                  </a:lnTo>
                  <a:lnTo>
                    <a:pt x="0" y="0"/>
                  </a:lnTo>
                  <a:lnTo>
                    <a:pt x="13642" y="39311"/>
                  </a:lnTo>
                </a:path>
                <a:path w="176529" h="39370">
                  <a:moveTo>
                    <a:pt x="38420" y="39311"/>
                  </a:moveTo>
                  <a:lnTo>
                    <a:pt x="66539" y="39311"/>
                  </a:lnTo>
                  <a:lnTo>
                    <a:pt x="66539" y="32128"/>
                  </a:lnTo>
                  <a:lnTo>
                    <a:pt x="46494" y="32128"/>
                  </a:lnTo>
                  <a:lnTo>
                    <a:pt x="46494" y="23998"/>
                  </a:lnTo>
                  <a:lnTo>
                    <a:pt x="66539" y="23998"/>
                  </a:lnTo>
                  <a:lnTo>
                    <a:pt x="66539" y="16036"/>
                  </a:lnTo>
                  <a:lnTo>
                    <a:pt x="46494" y="16036"/>
                  </a:lnTo>
                  <a:lnTo>
                    <a:pt x="46494" y="7962"/>
                  </a:lnTo>
                  <a:lnTo>
                    <a:pt x="66539" y="7962"/>
                  </a:lnTo>
                  <a:lnTo>
                    <a:pt x="66539" y="0"/>
                  </a:lnTo>
                  <a:lnTo>
                    <a:pt x="38420" y="0"/>
                  </a:lnTo>
                  <a:lnTo>
                    <a:pt x="38420" y="39311"/>
                  </a:lnTo>
                </a:path>
                <a:path w="176529" h="39370">
                  <a:moveTo>
                    <a:pt x="89814" y="28899"/>
                  </a:moveTo>
                  <a:lnTo>
                    <a:pt x="93824" y="36861"/>
                  </a:lnTo>
                  <a:lnTo>
                    <a:pt x="103457" y="39311"/>
                  </a:lnTo>
                  <a:lnTo>
                    <a:pt x="114649" y="34411"/>
                  </a:lnTo>
                  <a:lnTo>
                    <a:pt x="117099" y="25669"/>
                  </a:lnTo>
                  <a:lnTo>
                    <a:pt x="113869" y="16036"/>
                  </a:lnTo>
                  <a:lnTo>
                    <a:pt x="104236" y="12027"/>
                  </a:lnTo>
                  <a:lnTo>
                    <a:pt x="99392" y="13642"/>
                  </a:lnTo>
                  <a:lnTo>
                    <a:pt x="100227" y="7962"/>
                  </a:lnTo>
                  <a:lnTo>
                    <a:pt x="117099" y="7962"/>
                  </a:lnTo>
                  <a:lnTo>
                    <a:pt x="117099" y="0"/>
                  </a:lnTo>
                  <a:lnTo>
                    <a:pt x="93824" y="0"/>
                  </a:lnTo>
                  <a:lnTo>
                    <a:pt x="89814" y="22384"/>
                  </a:lnTo>
                  <a:lnTo>
                    <a:pt x="96274" y="23998"/>
                  </a:lnTo>
                  <a:lnTo>
                    <a:pt x="102621" y="19989"/>
                  </a:lnTo>
                  <a:lnTo>
                    <a:pt x="107521" y="21604"/>
                  </a:lnTo>
                  <a:lnTo>
                    <a:pt x="109136" y="25669"/>
                  </a:lnTo>
                  <a:lnTo>
                    <a:pt x="107521" y="30513"/>
                  </a:lnTo>
                  <a:lnTo>
                    <a:pt x="103457" y="32128"/>
                  </a:lnTo>
                  <a:lnTo>
                    <a:pt x="99392" y="31293"/>
                  </a:lnTo>
                  <a:lnTo>
                    <a:pt x="97888" y="28063"/>
                  </a:lnTo>
                  <a:lnTo>
                    <a:pt x="89814" y="28899"/>
                  </a:lnTo>
                </a:path>
                <a:path w="176529" h="39370">
                  <a:moveTo>
                    <a:pt x="127511" y="19989"/>
                  </a:moveTo>
                  <a:lnTo>
                    <a:pt x="122667" y="23219"/>
                  </a:lnTo>
                  <a:lnTo>
                    <a:pt x="121163" y="28899"/>
                  </a:lnTo>
                  <a:lnTo>
                    <a:pt x="125896" y="36861"/>
                  </a:lnTo>
                  <a:lnTo>
                    <a:pt x="135474" y="39311"/>
                  </a:lnTo>
                  <a:lnTo>
                    <a:pt x="145218" y="36861"/>
                  </a:lnTo>
                  <a:lnTo>
                    <a:pt x="148336" y="28899"/>
                  </a:lnTo>
                  <a:lnTo>
                    <a:pt x="146721" y="23219"/>
                  </a:lnTo>
                  <a:lnTo>
                    <a:pt x="141988" y="19989"/>
                  </a:lnTo>
                  <a:lnTo>
                    <a:pt x="146721" y="16871"/>
                  </a:lnTo>
                  <a:lnTo>
                    <a:pt x="148336" y="11192"/>
                  </a:lnTo>
                  <a:lnTo>
                    <a:pt x="145218" y="3229"/>
                  </a:lnTo>
                  <a:lnTo>
                    <a:pt x="134694" y="0"/>
                  </a:lnTo>
                  <a:lnTo>
                    <a:pt x="125061" y="3229"/>
                  </a:lnTo>
                  <a:lnTo>
                    <a:pt x="121163" y="11192"/>
                  </a:lnTo>
                  <a:lnTo>
                    <a:pt x="122667" y="16036"/>
                  </a:lnTo>
                  <a:lnTo>
                    <a:pt x="127511" y="19989"/>
                  </a:lnTo>
                </a:path>
                <a:path w="176529" h="39370">
                  <a:moveTo>
                    <a:pt x="129126" y="12027"/>
                  </a:moveTo>
                  <a:lnTo>
                    <a:pt x="130741" y="9577"/>
                  </a:lnTo>
                  <a:lnTo>
                    <a:pt x="134694" y="7962"/>
                  </a:lnTo>
                  <a:lnTo>
                    <a:pt x="139538" y="9577"/>
                  </a:lnTo>
                  <a:lnTo>
                    <a:pt x="141153" y="12027"/>
                  </a:lnTo>
                  <a:lnTo>
                    <a:pt x="138759" y="15256"/>
                  </a:lnTo>
                  <a:lnTo>
                    <a:pt x="134694" y="16036"/>
                  </a:lnTo>
                  <a:lnTo>
                    <a:pt x="130741" y="15256"/>
                  </a:lnTo>
                  <a:lnTo>
                    <a:pt x="129126" y="12027"/>
                  </a:lnTo>
                </a:path>
                <a:path w="176529" h="39370">
                  <a:moveTo>
                    <a:pt x="129126" y="28063"/>
                  </a:moveTo>
                  <a:lnTo>
                    <a:pt x="130741" y="25669"/>
                  </a:lnTo>
                  <a:lnTo>
                    <a:pt x="134694" y="23998"/>
                  </a:lnTo>
                  <a:lnTo>
                    <a:pt x="138759" y="24834"/>
                  </a:lnTo>
                  <a:lnTo>
                    <a:pt x="141153" y="28063"/>
                  </a:lnTo>
                  <a:lnTo>
                    <a:pt x="138759" y="31293"/>
                  </a:lnTo>
                  <a:lnTo>
                    <a:pt x="134694" y="32128"/>
                  </a:lnTo>
                  <a:lnTo>
                    <a:pt x="130741" y="31293"/>
                  </a:lnTo>
                  <a:lnTo>
                    <a:pt x="129126" y="28063"/>
                  </a:lnTo>
                </a:path>
                <a:path w="176529" h="39370">
                  <a:moveTo>
                    <a:pt x="155630" y="19989"/>
                  </a:moveTo>
                  <a:lnTo>
                    <a:pt x="149951" y="23219"/>
                  </a:lnTo>
                  <a:lnTo>
                    <a:pt x="148336" y="28899"/>
                  </a:lnTo>
                  <a:lnTo>
                    <a:pt x="153180" y="36861"/>
                  </a:lnTo>
                  <a:lnTo>
                    <a:pt x="162813" y="39311"/>
                  </a:lnTo>
                  <a:lnTo>
                    <a:pt x="172391" y="36861"/>
                  </a:lnTo>
                  <a:lnTo>
                    <a:pt x="176455" y="28899"/>
                  </a:lnTo>
                  <a:lnTo>
                    <a:pt x="174005" y="23219"/>
                  </a:lnTo>
                  <a:lnTo>
                    <a:pt x="169273" y="19989"/>
                  </a:lnTo>
                  <a:lnTo>
                    <a:pt x="174005" y="16871"/>
                  </a:lnTo>
                  <a:lnTo>
                    <a:pt x="176455" y="11192"/>
                  </a:lnTo>
                  <a:lnTo>
                    <a:pt x="172391" y="3229"/>
                  </a:lnTo>
                  <a:lnTo>
                    <a:pt x="161978" y="0"/>
                  </a:lnTo>
                  <a:lnTo>
                    <a:pt x="152401" y="3229"/>
                  </a:lnTo>
                  <a:lnTo>
                    <a:pt x="148336" y="11192"/>
                  </a:lnTo>
                  <a:lnTo>
                    <a:pt x="149951" y="16036"/>
                  </a:lnTo>
                  <a:lnTo>
                    <a:pt x="155630" y="19989"/>
                  </a:lnTo>
                </a:path>
                <a:path w="176529" h="39370">
                  <a:moveTo>
                    <a:pt x="156466" y="12027"/>
                  </a:moveTo>
                  <a:lnTo>
                    <a:pt x="157913" y="9577"/>
                  </a:lnTo>
                  <a:lnTo>
                    <a:pt x="161978" y="7962"/>
                  </a:lnTo>
                  <a:lnTo>
                    <a:pt x="166878" y="9577"/>
                  </a:lnTo>
                  <a:lnTo>
                    <a:pt x="168493" y="12027"/>
                  </a:lnTo>
                  <a:lnTo>
                    <a:pt x="166878" y="15256"/>
                  </a:lnTo>
                  <a:lnTo>
                    <a:pt x="161978" y="16036"/>
                  </a:lnTo>
                  <a:lnTo>
                    <a:pt x="157913" y="15256"/>
                  </a:lnTo>
                  <a:lnTo>
                    <a:pt x="156466" y="12027"/>
                  </a:lnTo>
                </a:path>
                <a:path w="176529" h="39370">
                  <a:moveTo>
                    <a:pt x="156466" y="28063"/>
                  </a:moveTo>
                  <a:lnTo>
                    <a:pt x="157913" y="25669"/>
                  </a:lnTo>
                  <a:lnTo>
                    <a:pt x="161978" y="23998"/>
                  </a:lnTo>
                  <a:lnTo>
                    <a:pt x="166878" y="24834"/>
                  </a:lnTo>
                  <a:lnTo>
                    <a:pt x="168493" y="28063"/>
                  </a:lnTo>
                  <a:lnTo>
                    <a:pt x="166878" y="31293"/>
                  </a:lnTo>
                  <a:lnTo>
                    <a:pt x="161978" y="32128"/>
                  </a:lnTo>
                  <a:lnTo>
                    <a:pt x="157913" y="31293"/>
                  </a:lnTo>
                  <a:lnTo>
                    <a:pt x="156466" y="28063"/>
                  </a:lnTo>
                </a:path>
              </a:pathLst>
            </a:custGeom>
            <a:ln w="2244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013423" y="3484164"/>
            <a:ext cx="207010" cy="7886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400" b="1" dirty="0">
                <a:latin typeface="Arial"/>
                <a:cs typeface="Arial"/>
              </a:rPr>
              <a:t>VE</a:t>
            </a:r>
            <a:r>
              <a:rPr sz="400" b="1" spc="50" dirty="0">
                <a:latin typeface="Arial"/>
                <a:cs typeface="Arial"/>
              </a:rPr>
              <a:t> </a:t>
            </a:r>
            <a:r>
              <a:rPr sz="400" b="1" spc="-25" dirty="0">
                <a:latin typeface="Arial"/>
                <a:cs typeface="Arial"/>
              </a:rPr>
              <a:t>588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92641" y="6068475"/>
            <a:ext cx="2767891" cy="4498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81944" y="6044920"/>
            <a:ext cx="2790190" cy="660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Source:</a:t>
            </a:r>
            <a:r>
              <a:rPr sz="350" spc="1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Esri,</a:t>
            </a:r>
            <a:r>
              <a:rPr sz="350" spc="1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spc="-10" dirty="0">
                <a:solidFill>
                  <a:srgbClr val="313131"/>
                </a:solidFill>
                <a:latin typeface="Arial"/>
                <a:cs typeface="Arial"/>
              </a:rPr>
              <a:t>DigitalGlobe,</a:t>
            </a:r>
            <a:r>
              <a:rPr sz="350" spc="1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GeoEye,</a:t>
            </a:r>
            <a:r>
              <a:rPr sz="350" spc="1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Earthstar</a:t>
            </a:r>
            <a:r>
              <a:rPr sz="350" spc="1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spc="-10" dirty="0">
                <a:solidFill>
                  <a:srgbClr val="313131"/>
                </a:solidFill>
                <a:latin typeface="Arial"/>
                <a:cs typeface="Arial"/>
              </a:rPr>
              <a:t>Geographics,</a:t>
            </a:r>
            <a:r>
              <a:rPr sz="350" spc="1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spc="-10" dirty="0">
                <a:solidFill>
                  <a:srgbClr val="313131"/>
                </a:solidFill>
                <a:latin typeface="Arial"/>
                <a:cs typeface="Arial"/>
              </a:rPr>
              <a:t>CNES/Airbus</a:t>
            </a:r>
            <a:r>
              <a:rPr sz="350" spc="1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DS,</a:t>
            </a:r>
            <a:r>
              <a:rPr sz="350" spc="1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USDA,</a:t>
            </a:r>
            <a:r>
              <a:rPr sz="350" spc="1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spc="-10" dirty="0">
                <a:solidFill>
                  <a:srgbClr val="313131"/>
                </a:solidFill>
                <a:latin typeface="Arial"/>
                <a:cs typeface="Arial"/>
              </a:rPr>
              <a:t>USGS,</a:t>
            </a:r>
            <a:r>
              <a:rPr sz="350" spc="-1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spc="-10" dirty="0">
                <a:solidFill>
                  <a:srgbClr val="313131"/>
                </a:solidFill>
                <a:latin typeface="Arial"/>
                <a:cs typeface="Arial"/>
              </a:rPr>
              <a:t>AeroGRID,</a:t>
            </a:r>
            <a:r>
              <a:rPr sz="350" spc="1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IGN,</a:t>
            </a:r>
            <a:r>
              <a:rPr sz="350" spc="1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and</a:t>
            </a:r>
            <a:r>
              <a:rPr sz="350" spc="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the</a:t>
            </a:r>
            <a:r>
              <a:rPr sz="350" spc="2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GIS</a:t>
            </a:r>
            <a:r>
              <a:rPr sz="350" spc="2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313131"/>
                </a:solidFill>
                <a:latin typeface="Arial"/>
                <a:cs typeface="Arial"/>
              </a:rPr>
              <a:t>User</a:t>
            </a:r>
            <a:r>
              <a:rPr sz="350" spc="1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350" spc="-10" dirty="0">
                <a:solidFill>
                  <a:srgbClr val="313131"/>
                </a:solidFill>
                <a:latin typeface="Arial"/>
                <a:cs typeface="Arial"/>
              </a:rPr>
              <a:t>Community</a:t>
            </a:r>
            <a:endParaRPr sz="35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118919" y="-68884"/>
            <a:ext cx="10515600" cy="1111586"/>
          </a:xfrm>
          <a:prstGeom prst="rect">
            <a:avLst/>
          </a:prstGeom>
        </p:spPr>
        <p:txBody>
          <a:bodyPr vert="horz" wrap="square" lIns="0" tIns="430276" rIns="0" bIns="0" rtlCol="0" anchor="ctr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dirty="0"/>
              <a:t>Wave</a:t>
            </a:r>
            <a:r>
              <a:rPr spc="-95" dirty="0"/>
              <a:t> </a:t>
            </a:r>
            <a:r>
              <a:rPr dirty="0"/>
              <a:t>Runup</a:t>
            </a:r>
            <a:r>
              <a:rPr spc="-90" dirty="0"/>
              <a:t> </a:t>
            </a:r>
            <a:r>
              <a:rPr spc="-10" dirty="0"/>
              <a:t>Mapping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362200" y="1234971"/>
            <a:ext cx="6964680" cy="126936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243840" indent="-231140">
              <a:spcBef>
                <a:spcPts val="985"/>
              </a:spcBef>
              <a:buClr>
                <a:srgbClr val="3E3F3E"/>
              </a:buClr>
              <a:buSzPct val="90000"/>
              <a:buFont typeface="Arial"/>
              <a:buChar char="•"/>
              <a:tabLst>
                <a:tab pos="243840" algn="l"/>
              </a:tabLst>
            </a:pPr>
            <a:r>
              <a:rPr sz="2000" dirty="0">
                <a:latin typeface="Franklin Gothic Medium Cond"/>
                <a:cs typeface="Franklin Gothic Medium Cond"/>
              </a:rPr>
              <a:t>Wave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runup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is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very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sensitive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to shoreline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characteristics,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especially</a:t>
            </a:r>
            <a:r>
              <a:rPr sz="2000" spc="-10" dirty="0">
                <a:latin typeface="Franklin Gothic Medium Cond"/>
                <a:cs typeface="Franklin Gothic Medium Cond"/>
              </a:rPr>
              <a:t> slope</a:t>
            </a:r>
            <a:endParaRPr sz="2000" dirty="0">
              <a:latin typeface="Franklin Gothic Medium Cond"/>
              <a:cs typeface="Franklin Gothic Medium Cond"/>
            </a:endParaRPr>
          </a:p>
          <a:p>
            <a:pPr marL="243840" indent="-231140">
              <a:spcBef>
                <a:spcPts val="890"/>
              </a:spcBef>
              <a:buClr>
                <a:srgbClr val="3E3F3E"/>
              </a:buClr>
              <a:buSzPct val="90000"/>
              <a:buFont typeface="Arial"/>
              <a:buChar char="•"/>
              <a:tabLst>
                <a:tab pos="243840" algn="l"/>
              </a:tabLst>
            </a:pPr>
            <a:r>
              <a:rPr sz="2000" dirty="0">
                <a:latin typeface="Franklin Gothic Medium Cond"/>
                <a:cs typeface="Franklin Gothic Medium Cond"/>
              </a:rPr>
              <a:t>Single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Base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Flood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Elevation </a:t>
            </a:r>
            <a:r>
              <a:rPr sz="2000" spc="-20" dirty="0">
                <a:latin typeface="Franklin Gothic Medium Cond"/>
                <a:cs typeface="Franklin Gothic Medium Cond"/>
              </a:rPr>
              <a:t>(BFE)</a:t>
            </a:r>
            <a:endParaRPr sz="2000" dirty="0">
              <a:latin typeface="Franklin Gothic Medium Cond"/>
              <a:cs typeface="Franklin Gothic Medium Cond"/>
            </a:endParaRPr>
          </a:p>
          <a:p>
            <a:pPr marL="243840" indent="-231140">
              <a:spcBef>
                <a:spcPts val="815"/>
              </a:spcBef>
              <a:buClr>
                <a:srgbClr val="3E3F3E"/>
              </a:buClr>
              <a:buSzPct val="90000"/>
              <a:buFont typeface="Arial"/>
              <a:buChar char="•"/>
              <a:tabLst>
                <a:tab pos="243840" algn="l"/>
              </a:tabLst>
            </a:pPr>
            <a:r>
              <a:rPr sz="2000" dirty="0">
                <a:latin typeface="Franklin Gothic Medium Cond"/>
                <a:cs typeface="Franklin Gothic Medium Cond"/>
              </a:rPr>
              <a:t>Zone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breaks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(aka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Gutters) perpendicular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to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the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shore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divide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the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spc="-20" dirty="0">
                <a:latin typeface="Franklin Gothic Medium Cond"/>
                <a:cs typeface="Franklin Gothic Medium Cond"/>
              </a:rPr>
              <a:t>BFEs</a:t>
            </a:r>
            <a:endParaRPr sz="2000" dirty="0">
              <a:latin typeface="Franklin Gothic Medium Cond"/>
              <a:cs typeface="Franklin Gothic Medium Cond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517433" y="2523417"/>
            <a:ext cx="1017905" cy="1336675"/>
            <a:chOff x="6993432" y="2523416"/>
            <a:chExt cx="1017905" cy="133667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02957" y="2532942"/>
              <a:ext cx="998291" cy="131707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998195" y="2528178"/>
              <a:ext cx="1008380" cy="1327150"/>
            </a:xfrm>
            <a:custGeom>
              <a:avLst/>
              <a:gdLst/>
              <a:ahLst/>
              <a:cxnLst/>
              <a:rect l="l" t="t" r="r" b="b"/>
              <a:pathLst>
                <a:path w="1008379" h="1327150">
                  <a:moveTo>
                    <a:pt x="0" y="0"/>
                  </a:moveTo>
                  <a:lnTo>
                    <a:pt x="1007816" y="0"/>
                  </a:lnTo>
                  <a:lnTo>
                    <a:pt x="1007816" y="1326596"/>
                  </a:lnTo>
                  <a:lnTo>
                    <a:pt x="0" y="132659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E3F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19662" y="544899"/>
            <a:ext cx="7810151" cy="6191461"/>
            <a:chOff x="3693511" y="1466308"/>
            <a:chExt cx="5226050" cy="44088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99544" y="1466308"/>
              <a:ext cx="5213758" cy="44085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99544" y="4493447"/>
              <a:ext cx="5213985" cy="27940"/>
            </a:xfrm>
            <a:custGeom>
              <a:avLst/>
              <a:gdLst/>
              <a:ahLst/>
              <a:cxnLst/>
              <a:rect l="l" t="t" r="r" b="b"/>
              <a:pathLst>
                <a:path w="5213984" h="27939">
                  <a:moveTo>
                    <a:pt x="5213759" y="0"/>
                  </a:moveTo>
                  <a:lnTo>
                    <a:pt x="0" y="26998"/>
                  </a:lnTo>
                  <a:lnTo>
                    <a:pt x="0" y="27424"/>
                  </a:lnTo>
                  <a:lnTo>
                    <a:pt x="3192204" y="11099"/>
                  </a:lnTo>
                  <a:lnTo>
                    <a:pt x="3394683" y="10090"/>
                  </a:lnTo>
                  <a:lnTo>
                    <a:pt x="3610746" y="9148"/>
                  </a:lnTo>
                  <a:lnTo>
                    <a:pt x="3674764" y="8140"/>
                  </a:lnTo>
                  <a:lnTo>
                    <a:pt x="3743490" y="8140"/>
                  </a:lnTo>
                  <a:lnTo>
                    <a:pt x="5213759" y="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99544" y="4493447"/>
              <a:ext cx="5213985" cy="27940"/>
            </a:xfrm>
            <a:custGeom>
              <a:avLst/>
              <a:gdLst/>
              <a:ahLst/>
              <a:cxnLst/>
              <a:rect l="l" t="t" r="r" b="b"/>
              <a:pathLst>
                <a:path w="5213984" h="27939">
                  <a:moveTo>
                    <a:pt x="0" y="26998"/>
                  </a:moveTo>
                  <a:lnTo>
                    <a:pt x="0" y="27424"/>
                  </a:lnTo>
                  <a:lnTo>
                    <a:pt x="1368818" y="20715"/>
                  </a:lnTo>
                  <a:lnTo>
                    <a:pt x="2612809" y="14057"/>
                  </a:lnTo>
                  <a:lnTo>
                    <a:pt x="3180638" y="11099"/>
                  </a:lnTo>
                  <a:lnTo>
                    <a:pt x="3192204" y="11099"/>
                  </a:lnTo>
                  <a:lnTo>
                    <a:pt x="3388026" y="10090"/>
                  </a:lnTo>
                  <a:lnTo>
                    <a:pt x="3394683" y="10090"/>
                  </a:lnTo>
                  <a:lnTo>
                    <a:pt x="3557486" y="9148"/>
                  </a:lnTo>
                  <a:lnTo>
                    <a:pt x="3577929" y="9148"/>
                  </a:lnTo>
                  <a:lnTo>
                    <a:pt x="3584587" y="9148"/>
                  </a:lnTo>
                  <a:lnTo>
                    <a:pt x="3593396" y="9148"/>
                  </a:lnTo>
                  <a:lnTo>
                    <a:pt x="3610746" y="9148"/>
                  </a:lnTo>
                  <a:lnTo>
                    <a:pt x="3674764" y="8140"/>
                  </a:lnTo>
                  <a:lnTo>
                    <a:pt x="3716390" y="8140"/>
                  </a:lnTo>
                  <a:lnTo>
                    <a:pt x="3743490" y="8140"/>
                  </a:lnTo>
                  <a:lnTo>
                    <a:pt x="4414004" y="4239"/>
                  </a:lnTo>
                  <a:lnTo>
                    <a:pt x="5213759" y="55"/>
                  </a:lnTo>
                  <a:lnTo>
                    <a:pt x="0" y="26998"/>
                  </a:lnTo>
                </a:path>
              </a:pathLst>
            </a:custGeom>
            <a:ln w="11594">
              <a:solidFill>
                <a:srgbClr val="FA34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7396" y="4432758"/>
              <a:ext cx="79559" cy="6496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211140" y="4431589"/>
            <a:ext cx="81915" cy="769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400" b="1" spc="-25" dirty="0">
                <a:latin typeface="Arial"/>
                <a:cs typeface="Arial"/>
              </a:rPr>
              <a:t>02</a:t>
            </a:r>
            <a:endParaRPr sz="4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01550" y="4147636"/>
            <a:ext cx="249894" cy="7458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806170" y="4127062"/>
            <a:ext cx="248920" cy="929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0" b="1" dirty="0">
                <a:latin typeface="Arial"/>
                <a:cs typeface="Arial"/>
              </a:rPr>
              <a:t>AE</a:t>
            </a:r>
            <a:r>
              <a:rPr sz="500" b="1" spc="35" dirty="0">
                <a:latin typeface="Arial"/>
                <a:cs typeface="Arial"/>
              </a:rPr>
              <a:t> </a:t>
            </a:r>
            <a:r>
              <a:rPr sz="500" b="1" spc="-25" dirty="0">
                <a:latin typeface="Arial"/>
                <a:cs typeface="Arial"/>
              </a:rPr>
              <a:t>585</a:t>
            </a:r>
            <a:endParaRPr sz="5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0146" y="2541803"/>
            <a:ext cx="245120" cy="7458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193017" y="2524188"/>
            <a:ext cx="248920" cy="929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0" b="1" dirty="0">
                <a:latin typeface="Arial"/>
                <a:cs typeface="Arial"/>
              </a:rPr>
              <a:t>AE</a:t>
            </a:r>
            <a:r>
              <a:rPr sz="500" b="1" spc="35" dirty="0">
                <a:latin typeface="Arial"/>
                <a:cs typeface="Arial"/>
              </a:rPr>
              <a:t> </a:t>
            </a:r>
            <a:r>
              <a:rPr sz="500" b="1" spc="-25" dirty="0">
                <a:latin typeface="Arial"/>
                <a:cs typeface="Arial"/>
              </a:rPr>
              <a:t>584</a:t>
            </a:r>
            <a:endParaRPr sz="5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7494" y="5052429"/>
            <a:ext cx="245120" cy="7451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960365" y="5030981"/>
            <a:ext cx="248920" cy="929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0" b="1" dirty="0">
                <a:latin typeface="Arial"/>
                <a:cs typeface="Arial"/>
              </a:rPr>
              <a:t>AE</a:t>
            </a:r>
            <a:r>
              <a:rPr sz="500" b="1" spc="35" dirty="0">
                <a:latin typeface="Arial"/>
                <a:cs typeface="Arial"/>
              </a:rPr>
              <a:t> </a:t>
            </a:r>
            <a:r>
              <a:rPr sz="500" b="1" spc="-25" dirty="0">
                <a:latin typeface="Arial"/>
                <a:cs typeface="Arial"/>
              </a:rPr>
              <a:t>586</a:t>
            </a:r>
            <a:endParaRPr sz="5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15961" y="2508718"/>
            <a:ext cx="244178" cy="7471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818833" y="2491238"/>
            <a:ext cx="248920" cy="929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0" b="1" dirty="0">
                <a:latin typeface="Arial"/>
                <a:cs typeface="Arial"/>
              </a:rPr>
              <a:t>AE</a:t>
            </a:r>
            <a:r>
              <a:rPr sz="500" b="1" spc="35" dirty="0">
                <a:latin typeface="Arial"/>
                <a:cs typeface="Arial"/>
              </a:rPr>
              <a:t> </a:t>
            </a:r>
            <a:r>
              <a:rPr sz="500" b="1" spc="-25" dirty="0">
                <a:latin typeface="Arial"/>
                <a:cs typeface="Arial"/>
              </a:rPr>
              <a:t>586</a:t>
            </a:r>
            <a:endParaRPr sz="5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90259" y="5474202"/>
            <a:ext cx="245120" cy="7376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191987" y="5453776"/>
            <a:ext cx="248920" cy="929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0" b="1" dirty="0">
                <a:latin typeface="Arial"/>
                <a:cs typeface="Arial"/>
              </a:rPr>
              <a:t>AE</a:t>
            </a:r>
            <a:r>
              <a:rPr sz="500" b="1" spc="35" dirty="0">
                <a:latin typeface="Arial"/>
                <a:cs typeface="Arial"/>
              </a:rPr>
              <a:t> </a:t>
            </a:r>
            <a:r>
              <a:rPr sz="500" b="1" spc="-25" dirty="0">
                <a:latin typeface="Arial"/>
                <a:cs typeface="Arial"/>
              </a:rPr>
              <a:t>584</a:t>
            </a:r>
            <a:endParaRPr sz="5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60889" y="3750011"/>
            <a:ext cx="245120" cy="7471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262751" y="3728562"/>
            <a:ext cx="248920" cy="929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0" b="1" dirty="0">
                <a:latin typeface="Arial"/>
                <a:cs typeface="Arial"/>
              </a:rPr>
              <a:t>AE</a:t>
            </a:r>
            <a:r>
              <a:rPr sz="500" b="1" spc="35" dirty="0">
                <a:latin typeface="Arial"/>
                <a:cs typeface="Arial"/>
              </a:rPr>
              <a:t> </a:t>
            </a:r>
            <a:r>
              <a:rPr sz="500" b="1" spc="-25" dirty="0">
                <a:latin typeface="Arial"/>
                <a:cs typeface="Arial"/>
              </a:rPr>
              <a:t>584</a:t>
            </a:r>
            <a:endParaRPr sz="5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725851" y="4204862"/>
            <a:ext cx="245120" cy="7364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729664" y="4187247"/>
            <a:ext cx="248920" cy="929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0" b="1" dirty="0">
                <a:latin typeface="Arial"/>
                <a:cs typeface="Arial"/>
              </a:rPr>
              <a:t>AE</a:t>
            </a:r>
            <a:r>
              <a:rPr sz="500" b="1" spc="35" dirty="0">
                <a:latin typeface="Arial"/>
                <a:cs typeface="Arial"/>
              </a:rPr>
              <a:t> </a:t>
            </a:r>
            <a:r>
              <a:rPr sz="500" b="1" spc="-25" dirty="0">
                <a:latin typeface="Arial"/>
                <a:cs typeface="Arial"/>
              </a:rPr>
              <a:t>586</a:t>
            </a:r>
            <a:endParaRPr sz="5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843959" y="3816046"/>
            <a:ext cx="240211" cy="74583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9842861" y="3797422"/>
            <a:ext cx="245110" cy="929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0" b="1" dirty="0">
                <a:latin typeface="Arial"/>
                <a:cs typeface="Arial"/>
              </a:rPr>
              <a:t>VE</a:t>
            </a:r>
            <a:r>
              <a:rPr sz="500" b="1" spc="35" dirty="0">
                <a:latin typeface="Arial"/>
                <a:cs typeface="Arial"/>
              </a:rPr>
              <a:t> </a:t>
            </a:r>
            <a:r>
              <a:rPr sz="500" b="1" spc="-25" dirty="0">
                <a:latin typeface="Arial"/>
                <a:cs typeface="Arial"/>
              </a:rPr>
              <a:t>587</a:t>
            </a:r>
            <a:endParaRPr sz="5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78930" y="5796684"/>
            <a:ext cx="2759454" cy="5432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668650" y="5770876"/>
            <a:ext cx="2781300" cy="769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Source:</a:t>
            </a:r>
            <a:r>
              <a:rPr sz="400" spc="7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Esri,</a:t>
            </a:r>
            <a:r>
              <a:rPr sz="400" spc="7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DigitalGlobe,</a:t>
            </a:r>
            <a:r>
              <a:rPr sz="400" spc="7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GeoEye,</a:t>
            </a:r>
            <a:r>
              <a:rPr sz="400" spc="7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Earthstar</a:t>
            </a:r>
            <a:r>
              <a:rPr sz="400" spc="7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Geographics,</a:t>
            </a:r>
            <a:r>
              <a:rPr sz="400" spc="8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CNES/Airbus</a:t>
            </a:r>
            <a:r>
              <a:rPr sz="400" spc="7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DS,</a:t>
            </a:r>
            <a:r>
              <a:rPr sz="400" spc="7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USDA,</a:t>
            </a:r>
            <a:r>
              <a:rPr sz="400" spc="8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USGS,</a:t>
            </a:r>
            <a:r>
              <a:rPr sz="400" spc="3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AeroGRID,</a:t>
            </a:r>
            <a:r>
              <a:rPr sz="400" spc="6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IGN,</a:t>
            </a:r>
            <a:r>
              <a:rPr sz="400" spc="8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313131"/>
                </a:solidFill>
                <a:latin typeface="Arial"/>
                <a:cs typeface="Arial"/>
              </a:rPr>
              <a:t>and</a:t>
            </a:r>
            <a:r>
              <a:rPr sz="400" spc="7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400" spc="-50" dirty="0">
                <a:solidFill>
                  <a:srgbClr val="313131"/>
                </a:solidFill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362200" y="579836"/>
            <a:ext cx="10515600" cy="896143"/>
          </a:xfrm>
          <a:prstGeom prst="rect">
            <a:avLst/>
          </a:prstGeom>
        </p:spPr>
        <p:txBody>
          <a:bodyPr vert="horz" wrap="square" lIns="0" tIns="430276" rIns="0" bIns="0" rtlCol="0" anchor="ctr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dirty="0"/>
              <a:t>Overland</a:t>
            </a:r>
            <a:r>
              <a:rPr spc="-95" dirty="0"/>
              <a:t> </a:t>
            </a:r>
            <a:r>
              <a:rPr dirty="0"/>
              <a:t>Wave</a:t>
            </a:r>
            <a:r>
              <a:rPr spc="-95" dirty="0"/>
              <a:t> </a:t>
            </a:r>
            <a:r>
              <a:rPr spc="-10" dirty="0"/>
              <a:t>Propagation</a:t>
            </a:r>
            <a:r>
              <a:rPr spc="-95" dirty="0"/>
              <a:t> </a:t>
            </a:r>
            <a:r>
              <a:rPr spc="-10" dirty="0"/>
              <a:t>Mapping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9443" y="1359340"/>
            <a:ext cx="3293110" cy="431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 marR="7620" indent="-231775">
              <a:spcBef>
                <a:spcPts val="100"/>
              </a:spcBef>
              <a:buClr>
                <a:srgbClr val="3E3F3E"/>
              </a:buClr>
              <a:buSzPct val="90000"/>
              <a:buFont typeface="Arial"/>
              <a:buChar char="•"/>
              <a:tabLst>
                <a:tab pos="243840" algn="l"/>
              </a:tabLst>
            </a:pPr>
            <a:r>
              <a:rPr sz="2000" dirty="0">
                <a:latin typeface="Franklin Gothic Medium Cond"/>
                <a:cs typeface="Franklin Gothic Medium Cond"/>
              </a:rPr>
              <a:t>Tiered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Base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Flood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spc="-10" dirty="0">
                <a:latin typeface="Franklin Gothic Medium Cond"/>
                <a:cs typeface="Franklin Gothic Medium Cond"/>
              </a:rPr>
              <a:t>Elevations </a:t>
            </a:r>
            <a:r>
              <a:rPr sz="2000" dirty="0">
                <a:latin typeface="Franklin Gothic Medium Cond"/>
                <a:cs typeface="Franklin Gothic Medium Cond"/>
              </a:rPr>
              <a:t>reflect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the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overland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wave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spc="-20" dirty="0">
                <a:latin typeface="Franklin Gothic Medium Cond"/>
                <a:cs typeface="Franklin Gothic Medium Cond"/>
              </a:rPr>
              <a:t>decay </a:t>
            </a:r>
            <a:r>
              <a:rPr sz="2000" dirty="0">
                <a:latin typeface="Franklin Gothic Medium Cond"/>
                <a:cs typeface="Franklin Gothic Medium Cond"/>
              </a:rPr>
              <a:t>or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regeneration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over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spc="-10" dirty="0">
                <a:latin typeface="Franklin Gothic Medium Cond"/>
                <a:cs typeface="Franklin Gothic Medium Cond"/>
              </a:rPr>
              <a:t>inundated </a:t>
            </a:r>
            <a:r>
              <a:rPr sz="2000" dirty="0">
                <a:latin typeface="Franklin Gothic Medium Cond"/>
                <a:cs typeface="Franklin Gothic Medium Cond"/>
              </a:rPr>
              <a:t>inland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areas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as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waves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spc="-10" dirty="0">
                <a:latin typeface="Franklin Gothic Medium Cond"/>
                <a:cs typeface="Franklin Gothic Medium Cond"/>
              </a:rPr>
              <a:t>propagate </a:t>
            </a:r>
            <a:r>
              <a:rPr sz="2000" dirty="0">
                <a:latin typeface="Franklin Gothic Medium Cond"/>
                <a:cs typeface="Franklin Gothic Medium Cond"/>
              </a:rPr>
              <a:t>onshore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over different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spc="-10" dirty="0">
                <a:latin typeface="Franklin Gothic Medium Cond"/>
                <a:cs typeface="Franklin Gothic Medium Cond"/>
              </a:rPr>
              <a:t>terrain</a:t>
            </a:r>
            <a:endParaRPr sz="2000" dirty="0">
              <a:latin typeface="Franklin Gothic Medium Cond"/>
              <a:cs typeface="Franklin Gothic Medium Cond"/>
            </a:endParaRPr>
          </a:p>
          <a:p>
            <a:pPr marL="243840" marR="203835" indent="-231775">
              <a:spcBef>
                <a:spcPts val="885"/>
              </a:spcBef>
              <a:buClr>
                <a:srgbClr val="3E3F3E"/>
              </a:buClr>
              <a:buSzPct val="90000"/>
              <a:buFont typeface="Arial"/>
              <a:buChar char="•"/>
              <a:tabLst>
                <a:tab pos="243840" algn="l"/>
              </a:tabLst>
            </a:pPr>
            <a:r>
              <a:rPr sz="2000" dirty="0">
                <a:latin typeface="Franklin Gothic Medium Cond"/>
                <a:cs typeface="Franklin Gothic Medium Cond"/>
              </a:rPr>
              <a:t>BFEs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are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defined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by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wave </a:t>
            </a:r>
            <a:r>
              <a:rPr sz="2000" spc="-10" dirty="0">
                <a:latin typeface="Franklin Gothic Medium Cond"/>
                <a:cs typeface="Franklin Gothic Medium Cond"/>
              </a:rPr>
              <a:t>crest elevation</a:t>
            </a:r>
            <a:endParaRPr sz="2000" dirty="0">
              <a:latin typeface="Franklin Gothic Medium Cond"/>
              <a:cs typeface="Franklin Gothic Medium Cond"/>
            </a:endParaRPr>
          </a:p>
          <a:p>
            <a:pPr marL="243840" marR="5080" indent="-231775">
              <a:spcBef>
                <a:spcPts val="815"/>
              </a:spcBef>
              <a:buClr>
                <a:srgbClr val="3E3F3E"/>
              </a:buClr>
              <a:buSzPct val="90000"/>
              <a:buFont typeface="Arial"/>
              <a:buChar char="•"/>
              <a:tabLst>
                <a:tab pos="243840" algn="l"/>
              </a:tabLst>
            </a:pPr>
            <a:r>
              <a:rPr sz="2000" dirty="0">
                <a:latin typeface="Franklin Gothic Medium Cond"/>
                <a:cs typeface="Franklin Gothic Medium Cond"/>
              </a:rPr>
              <a:t>Zone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breaks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(aka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Gutters)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spc="-25" dirty="0">
                <a:latin typeface="Franklin Gothic Medium Cond"/>
                <a:cs typeface="Franklin Gothic Medium Cond"/>
              </a:rPr>
              <a:t>are </a:t>
            </a:r>
            <a:r>
              <a:rPr sz="2000" dirty="0">
                <a:latin typeface="Franklin Gothic Medium Cond"/>
                <a:cs typeface="Franklin Gothic Medium Cond"/>
              </a:rPr>
              <a:t>placed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where BFEs </a:t>
            </a:r>
            <a:r>
              <a:rPr sz="2000" spc="-10" dirty="0">
                <a:latin typeface="Franklin Gothic Medium Cond"/>
                <a:cs typeface="Franklin Gothic Medium Cond"/>
              </a:rPr>
              <a:t>change </a:t>
            </a:r>
            <a:r>
              <a:rPr sz="2000" dirty="0">
                <a:latin typeface="Franklin Gothic Medium Cond"/>
                <a:cs typeface="Franklin Gothic Medium Cond"/>
              </a:rPr>
              <a:t>moving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onshore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and follow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spc="-20" dirty="0">
                <a:latin typeface="Franklin Gothic Medium Cond"/>
                <a:cs typeface="Franklin Gothic Medium Cond"/>
              </a:rPr>
              <a:t>land </a:t>
            </a:r>
            <a:r>
              <a:rPr sz="2000" dirty="0">
                <a:latin typeface="Franklin Gothic Medium Cond"/>
                <a:cs typeface="Franklin Gothic Medium Cond"/>
              </a:rPr>
              <a:t>use</a:t>
            </a:r>
            <a:r>
              <a:rPr sz="2000" spc="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features or</a:t>
            </a:r>
            <a:r>
              <a:rPr sz="2000" spc="15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terrain</a:t>
            </a:r>
            <a:r>
              <a:rPr sz="2000" spc="10" dirty="0">
                <a:latin typeface="Franklin Gothic Medium Cond"/>
                <a:cs typeface="Franklin Gothic Medium Cond"/>
              </a:rPr>
              <a:t> </a:t>
            </a:r>
            <a:r>
              <a:rPr sz="2000" spc="-10" dirty="0">
                <a:latin typeface="Franklin Gothic Medium Cond"/>
                <a:cs typeface="Franklin Gothic Medium Cond"/>
              </a:rPr>
              <a:t>elevations</a:t>
            </a:r>
            <a:endParaRPr sz="2000" dirty="0">
              <a:latin typeface="Franklin Gothic Medium Cond"/>
              <a:cs typeface="Franklin Gothic Medium Cond"/>
            </a:endParaRPr>
          </a:p>
          <a:p>
            <a:pPr marL="243840" marR="410209" indent="-231775">
              <a:spcBef>
                <a:spcPts val="890"/>
              </a:spcBef>
              <a:buClr>
                <a:srgbClr val="3E3F3E"/>
              </a:buClr>
              <a:buSzPct val="90000"/>
              <a:buFont typeface="Arial"/>
              <a:buChar char="•"/>
              <a:tabLst>
                <a:tab pos="243840" algn="l"/>
              </a:tabLst>
            </a:pPr>
            <a:r>
              <a:rPr sz="2000" dirty="0">
                <a:latin typeface="Franklin Gothic Medium Cond"/>
                <a:cs typeface="Franklin Gothic Medium Cond"/>
              </a:rPr>
              <a:t>Landward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extent of </a:t>
            </a:r>
            <a:r>
              <a:rPr sz="2000" spc="-10" dirty="0">
                <a:latin typeface="Franklin Gothic Medium Cond"/>
                <a:cs typeface="Franklin Gothic Medium Cond"/>
              </a:rPr>
              <a:t>mapping </a:t>
            </a:r>
            <a:r>
              <a:rPr sz="2000" dirty="0">
                <a:latin typeface="Franklin Gothic Medium Cond"/>
                <a:cs typeface="Franklin Gothic Medium Cond"/>
              </a:rPr>
              <a:t>defined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by</a:t>
            </a:r>
            <a:r>
              <a:rPr sz="2000" spc="-10" dirty="0">
                <a:latin typeface="Franklin Gothic Medium Cond"/>
                <a:cs typeface="Franklin Gothic Medium Cond"/>
              </a:rPr>
              <a:t> </a:t>
            </a:r>
            <a:r>
              <a:rPr sz="2000" dirty="0">
                <a:latin typeface="Franklin Gothic Medium Cond"/>
                <a:cs typeface="Franklin Gothic Medium Cond"/>
              </a:rPr>
              <a:t>1%</a:t>
            </a:r>
            <a:r>
              <a:rPr sz="2000" spc="-5" dirty="0">
                <a:latin typeface="Franklin Gothic Medium Cond"/>
                <a:cs typeface="Franklin Gothic Medium Cond"/>
              </a:rPr>
              <a:t> </a:t>
            </a:r>
            <a:r>
              <a:rPr sz="2000" spc="-20" dirty="0">
                <a:latin typeface="Franklin Gothic Medium Cond"/>
                <a:cs typeface="Franklin Gothic Medium Cond"/>
              </a:rPr>
              <a:t>SWEL</a:t>
            </a:r>
            <a:endParaRPr sz="2000" dirty="0">
              <a:latin typeface="Franklin Gothic Medium Cond"/>
              <a:cs typeface="Franklin Gothic Medium Cond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258623" y="1501391"/>
            <a:ext cx="1017905" cy="1336675"/>
            <a:chOff x="3734622" y="1501390"/>
            <a:chExt cx="1017905" cy="1336675"/>
          </a:xfrm>
        </p:grpSpPr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44147" y="1510915"/>
              <a:ext cx="998291" cy="131707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39385" y="1506152"/>
              <a:ext cx="1008380" cy="1327150"/>
            </a:xfrm>
            <a:custGeom>
              <a:avLst/>
              <a:gdLst/>
              <a:ahLst/>
              <a:cxnLst/>
              <a:rect l="l" t="t" r="r" b="b"/>
              <a:pathLst>
                <a:path w="1008379" h="1327150">
                  <a:moveTo>
                    <a:pt x="0" y="0"/>
                  </a:moveTo>
                  <a:lnTo>
                    <a:pt x="1007816" y="0"/>
                  </a:lnTo>
                  <a:lnTo>
                    <a:pt x="1007816" y="1326596"/>
                  </a:lnTo>
                  <a:lnTo>
                    <a:pt x="0" y="132659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E3F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9429" y="1610417"/>
            <a:ext cx="2122805" cy="249234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spcBef>
                <a:spcPts val="775"/>
              </a:spcBef>
            </a:pPr>
            <a:r>
              <a:rPr sz="2000" b="1" dirty="0">
                <a:latin typeface="Franklin Gothic Demi Cond"/>
                <a:cs typeface="Franklin Gothic Demi Cond"/>
              </a:rPr>
              <a:t>Riverine</a:t>
            </a:r>
            <a:r>
              <a:rPr sz="2000" b="1" spc="-85" dirty="0">
                <a:latin typeface="Franklin Gothic Demi Cond"/>
                <a:cs typeface="Franklin Gothic Demi Cond"/>
              </a:rPr>
              <a:t> </a:t>
            </a:r>
            <a:r>
              <a:rPr sz="2000" b="1" spc="-10" dirty="0">
                <a:latin typeface="Franklin Gothic Demi Cond"/>
                <a:cs typeface="Franklin Gothic Demi Cond"/>
              </a:rPr>
              <a:t>Confluences:</a:t>
            </a:r>
            <a:endParaRPr sz="2000" dirty="0">
              <a:latin typeface="Franklin Gothic Demi Cond"/>
              <a:cs typeface="Franklin Gothic Demi Cond"/>
            </a:endParaRPr>
          </a:p>
          <a:p>
            <a:pPr marL="239395" indent="-226695">
              <a:spcBef>
                <a:spcPts val="605"/>
              </a:spcBef>
              <a:buClr>
                <a:srgbClr val="5B5C5E"/>
              </a:buClr>
              <a:buSzPct val="88888"/>
              <a:buChar char="•"/>
              <a:tabLst>
                <a:tab pos="239395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Suamico</a:t>
            </a:r>
            <a:r>
              <a:rPr spc="-10" dirty="0">
                <a:latin typeface="Franklin Gothic Medium Cond"/>
                <a:cs typeface="Franklin Gothic Medium Cond"/>
              </a:rPr>
              <a:t> River</a:t>
            </a:r>
            <a:endParaRPr dirty="0">
              <a:latin typeface="Franklin Gothic Medium Cond"/>
              <a:cs typeface="Franklin Gothic Medium Cond"/>
            </a:endParaRPr>
          </a:p>
          <a:p>
            <a:pPr marL="239395" indent="-226695">
              <a:spcBef>
                <a:spcPts val="555"/>
              </a:spcBef>
              <a:buClr>
                <a:srgbClr val="5B5C5E"/>
              </a:buClr>
              <a:buSzPct val="88888"/>
              <a:buChar char="•"/>
              <a:tabLst>
                <a:tab pos="239395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Duck</a:t>
            </a:r>
            <a:r>
              <a:rPr spc="-10" dirty="0">
                <a:latin typeface="Franklin Gothic Medium Cond"/>
                <a:cs typeface="Franklin Gothic Medium Cond"/>
              </a:rPr>
              <a:t> Creek</a:t>
            </a:r>
            <a:endParaRPr dirty="0">
              <a:latin typeface="Franklin Gothic Medium Cond"/>
              <a:cs typeface="Franklin Gothic Medium Cond"/>
            </a:endParaRPr>
          </a:p>
          <a:p>
            <a:pPr marL="239395" indent="-226695">
              <a:spcBef>
                <a:spcPts val="525"/>
              </a:spcBef>
              <a:buClr>
                <a:srgbClr val="5B5C5E"/>
              </a:buClr>
              <a:buSzPct val="88888"/>
              <a:buChar char="•"/>
              <a:tabLst>
                <a:tab pos="239395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Fox</a:t>
            </a:r>
            <a:r>
              <a:rPr spc="-5" dirty="0">
                <a:latin typeface="Franklin Gothic Medium Cond"/>
                <a:cs typeface="Franklin Gothic Medium Cond"/>
              </a:rPr>
              <a:t> </a:t>
            </a:r>
            <a:r>
              <a:rPr spc="-10" dirty="0">
                <a:latin typeface="Franklin Gothic Medium Cond"/>
                <a:cs typeface="Franklin Gothic Medium Cond"/>
              </a:rPr>
              <a:t>River</a:t>
            </a:r>
            <a:endParaRPr dirty="0">
              <a:latin typeface="Franklin Gothic Medium Cond"/>
              <a:cs typeface="Franklin Gothic Medium Cond"/>
            </a:endParaRPr>
          </a:p>
          <a:p>
            <a:pPr marL="239395" indent="-226695">
              <a:spcBef>
                <a:spcPts val="555"/>
              </a:spcBef>
              <a:buClr>
                <a:srgbClr val="5B5C5E"/>
              </a:buClr>
              <a:buSzPct val="88888"/>
              <a:buChar char="•"/>
              <a:tabLst>
                <a:tab pos="239395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Mahon</a:t>
            </a:r>
            <a:r>
              <a:rPr spc="-20" dirty="0">
                <a:latin typeface="Franklin Gothic Medium Cond"/>
                <a:cs typeface="Franklin Gothic Medium Cond"/>
              </a:rPr>
              <a:t> </a:t>
            </a:r>
            <a:r>
              <a:rPr spc="-10" dirty="0">
                <a:latin typeface="Franklin Gothic Medium Cond"/>
                <a:cs typeface="Franklin Gothic Medium Cond"/>
              </a:rPr>
              <a:t>Creek</a:t>
            </a:r>
            <a:endParaRPr dirty="0">
              <a:latin typeface="Franklin Gothic Medium Cond"/>
              <a:cs typeface="Franklin Gothic Medium Cond"/>
            </a:endParaRPr>
          </a:p>
          <a:p>
            <a:pPr marL="239395" indent="-226695">
              <a:spcBef>
                <a:spcPts val="525"/>
              </a:spcBef>
              <a:buClr>
                <a:srgbClr val="5B5C5E"/>
              </a:buClr>
              <a:buSzPct val="88888"/>
              <a:buChar char="•"/>
              <a:tabLst>
                <a:tab pos="239395" algn="l"/>
              </a:tabLst>
            </a:pPr>
            <a:r>
              <a:rPr dirty="0">
                <a:latin typeface="Franklin Gothic Medium Cond"/>
                <a:cs typeface="Franklin Gothic Medium Cond"/>
              </a:rPr>
              <a:t>Unnamed</a:t>
            </a:r>
            <a:r>
              <a:rPr spc="-15" dirty="0">
                <a:latin typeface="Franklin Gothic Medium Cond"/>
                <a:cs typeface="Franklin Gothic Medium Cond"/>
              </a:rPr>
              <a:t> </a:t>
            </a:r>
            <a:r>
              <a:rPr spc="-10" dirty="0">
                <a:latin typeface="Franklin Gothic Medium Cond"/>
                <a:cs typeface="Franklin Gothic Medium Cond"/>
              </a:rPr>
              <a:t>Tributary</a:t>
            </a:r>
            <a:endParaRPr lang="en-US" spc="-10" dirty="0">
              <a:latin typeface="Franklin Gothic Medium Cond"/>
              <a:cs typeface="Franklin Gothic Medium Cond"/>
            </a:endParaRPr>
          </a:p>
          <a:p>
            <a:pPr marL="12700">
              <a:spcBef>
                <a:spcPts val="525"/>
              </a:spcBef>
              <a:buClr>
                <a:srgbClr val="5B5C5E"/>
              </a:buClr>
              <a:buSzPct val="88888"/>
              <a:tabLst>
                <a:tab pos="239395" algn="l"/>
              </a:tabLst>
            </a:pPr>
            <a:endParaRPr dirty="0">
              <a:latin typeface="Franklin Gothic Medium Cond"/>
              <a:cs typeface="Franklin Gothic Medium C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200" y="472113"/>
            <a:ext cx="10515600" cy="1111586"/>
          </a:xfrm>
          <a:prstGeom prst="rect">
            <a:avLst/>
          </a:prstGeom>
        </p:spPr>
        <p:txBody>
          <a:bodyPr vert="horz" wrap="square" lIns="0" tIns="430276" rIns="0" bIns="0" rtlCol="0" anchor="ctr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Riverine-</a:t>
            </a:r>
            <a:r>
              <a:rPr dirty="0"/>
              <a:t>Coastal</a:t>
            </a:r>
            <a:r>
              <a:rPr spc="-55" dirty="0"/>
              <a:t> </a:t>
            </a:r>
            <a:r>
              <a:rPr dirty="0"/>
              <a:t>SFHA</a:t>
            </a:r>
            <a:r>
              <a:rPr spc="-45" dirty="0"/>
              <a:t> </a:t>
            </a:r>
            <a:r>
              <a:rPr spc="-10" dirty="0"/>
              <a:t>Integration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4037" y="2091783"/>
            <a:ext cx="6016972" cy="38841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7DD8-A341-E5AD-3D60-5A3055628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important dates for fill placement?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B341C-C990-A51D-8C69-601EFE010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that I’m aware of – For the 2009 update 2007 used</a:t>
            </a:r>
          </a:p>
          <a:p>
            <a:r>
              <a:rPr lang="en-US" dirty="0"/>
              <a:t>We do have ability to compare 2020 contour info. to 2010 and 2000</a:t>
            </a:r>
          </a:p>
        </p:txBody>
      </p:sp>
    </p:spTree>
    <p:extLst>
      <p:ext uri="{BB962C8B-B14F-4D97-AF65-F5344CB8AC3E}">
        <p14:creationId xmlns:p14="http://schemas.microsoft.com/office/powerpoint/2010/main" val="1834884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937A-F463-43AF-1681-263C16BF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has the new maps changed Ordinance?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3F042-C2D7-8D0A-FCF2-6D8F8D30E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 more basement exemption but basements if constructed must be AT or HIGHER than the BFE and floodproofed to 2 feet above the BFE</a:t>
            </a:r>
          </a:p>
          <a:p>
            <a:r>
              <a:rPr lang="en-US" dirty="0"/>
              <a:t>Removal of land from the floodplain entails filling 2 feet above BFE, contiguous to land outside the mapped floodplain, obtaining a LOMR-F and rezoning the area out of the mapped floodplain </a:t>
            </a:r>
          </a:p>
          <a:p>
            <a:r>
              <a:rPr lang="en-US" dirty="0"/>
              <a:t>Brown County Zoning will NOT sign CAF unless documentation is provided commenting on ESA, compliance with TB 10-01 (compaction standards have been met)</a:t>
            </a:r>
          </a:p>
          <a:p>
            <a:r>
              <a:rPr lang="en-US" dirty="0"/>
              <a:t>Slab construction requires the slab to be 2 feet above BFE for a habitable structure and accessory structure just needs to be at or above BFE </a:t>
            </a:r>
          </a:p>
        </p:txBody>
      </p:sp>
    </p:spTree>
    <p:extLst>
      <p:ext uri="{BB962C8B-B14F-4D97-AF65-F5344CB8AC3E}">
        <p14:creationId xmlns:p14="http://schemas.microsoft.com/office/powerpoint/2010/main" val="3726646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9067" y="1164528"/>
            <a:ext cx="8618855" cy="4721229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spcBef>
                <a:spcPts val="655"/>
              </a:spcBef>
            </a:pPr>
            <a:r>
              <a:rPr sz="1900" dirty="0">
                <a:solidFill>
                  <a:srgbClr val="3E3F3E"/>
                </a:solidFill>
                <a:latin typeface="Lucida Sans Unicode"/>
                <a:cs typeface="Lucida Sans Unicode"/>
              </a:rPr>
              <a:t>▸</a:t>
            </a:r>
            <a:r>
              <a:rPr sz="1900" spc="215" dirty="0">
                <a:solidFill>
                  <a:srgbClr val="3E3F3E"/>
                </a:solidFill>
                <a:latin typeface="Lucida Sans Unicode"/>
                <a:cs typeface="Lucida Sans Unicode"/>
              </a:rPr>
              <a:t> </a:t>
            </a:r>
            <a:r>
              <a:rPr sz="3225" baseline="1291" dirty="0">
                <a:latin typeface="Franklin Gothic Medium Cond"/>
                <a:cs typeface="Franklin Gothic Medium Cond"/>
              </a:rPr>
              <a:t>The</a:t>
            </a:r>
            <a:r>
              <a:rPr sz="3225" spc="-37" baseline="1291" dirty="0">
                <a:latin typeface="Franklin Gothic Medium Cond"/>
                <a:cs typeface="Franklin Gothic Medium Cond"/>
              </a:rPr>
              <a:t> </a:t>
            </a:r>
            <a:r>
              <a:rPr sz="3225" baseline="1291" dirty="0">
                <a:latin typeface="Franklin Gothic Medium Cond"/>
                <a:cs typeface="Franklin Gothic Medium Cond"/>
              </a:rPr>
              <a:t>new</a:t>
            </a:r>
            <a:r>
              <a:rPr sz="3225" spc="-37" baseline="1291" dirty="0">
                <a:latin typeface="Franklin Gothic Medium Cond"/>
                <a:cs typeface="Franklin Gothic Medium Cond"/>
              </a:rPr>
              <a:t> </a:t>
            </a:r>
            <a:r>
              <a:rPr sz="3225" baseline="1291" dirty="0">
                <a:latin typeface="Franklin Gothic Medium Cond"/>
                <a:cs typeface="Franklin Gothic Medium Cond"/>
              </a:rPr>
              <a:t>FIRM</a:t>
            </a:r>
            <a:r>
              <a:rPr sz="3225" spc="-60" baseline="1291" dirty="0">
                <a:latin typeface="Franklin Gothic Medium Cond"/>
                <a:cs typeface="Franklin Gothic Medium Cond"/>
              </a:rPr>
              <a:t> </a:t>
            </a:r>
            <a:r>
              <a:rPr sz="3225" spc="-30" baseline="1291" dirty="0">
                <a:latin typeface="Franklin Gothic Medium Cond"/>
                <a:cs typeface="Franklin Gothic Medium Cond"/>
              </a:rPr>
              <a:t>may:</a:t>
            </a:r>
            <a:endParaRPr sz="3225" baseline="1291" dirty="0">
              <a:latin typeface="Franklin Gothic Medium Cond"/>
              <a:cs typeface="Franklin Gothic Medium Cond"/>
            </a:endParaRPr>
          </a:p>
          <a:p>
            <a:pPr marL="580390" indent="-221615" algn="just">
              <a:spcBef>
                <a:spcPts val="560"/>
              </a:spcBef>
              <a:buClr>
                <a:srgbClr val="5B5C5E"/>
              </a:buClr>
              <a:buSzPct val="86363"/>
              <a:buChar char="•"/>
              <a:tabLst>
                <a:tab pos="580390" algn="l"/>
              </a:tabLst>
            </a:pPr>
            <a:r>
              <a:rPr sz="2200" dirty="0">
                <a:latin typeface="Franklin Gothic Medium Cond"/>
                <a:cs typeface="Franklin Gothic Medium Cond"/>
              </a:rPr>
              <a:t>Map</a:t>
            </a:r>
            <a:r>
              <a:rPr sz="2200" spc="-8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</a:t>
            </a:r>
            <a:r>
              <a:rPr sz="2200" spc="-8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property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into</a:t>
            </a:r>
            <a:r>
              <a:rPr sz="2200" spc="-8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8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SFHA</a:t>
            </a:r>
            <a:r>
              <a:rPr sz="2200" spc="-8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for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8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first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time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926465" lvl="1" indent="-231775" algn="just">
              <a:spcBef>
                <a:spcPts val="580"/>
              </a:spcBef>
              <a:buClr>
                <a:srgbClr val="C1C2C4"/>
              </a:buClr>
              <a:buSzPct val="86363"/>
              <a:buFont typeface="Arial"/>
              <a:buChar char="■"/>
              <a:tabLst>
                <a:tab pos="926465" algn="l"/>
              </a:tabLst>
            </a:pPr>
            <a:r>
              <a:rPr sz="2200" spc="-2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Lender</a:t>
            </a:r>
            <a:r>
              <a:rPr sz="2200" spc="-65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may</a:t>
            </a:r>
            <a:r>
              <a:rPr sz="2200" spc="-5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require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them</a:t>
            </a:r>
            <a:r>
              <a:rPr sz="2200" spc="-8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to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get</a:t>
            </a:r>
            <a:r>
              <a:rPr sz="2200" spc="-6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an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insurance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policy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580390" indent="-221615" algn="just">
              <a:spcBef>
                <a:spcPts val="645"/>
              </a:spcBef>
              <a:buClr>
                <a:srgbClr val="5B5C5E"/>
              </a:buClr>
              <a:buSzPct val="86363"/>
              <a:buChar char="•"/>
              <a:tabLst>
                <a:tab pos="580390" algn="l"/>
              </a:tabLst>
            </a:pPr>
            <a:r>
              <a:rPr sz="2200" spc="-20" dirty="0">
                <a:latin typeface="Franklin Gothic Medium Cond"/>
                <a:cs typeface="Franklin Gothic Medium Cond"/>
              </a:rPr>
              <a:t>Remove</a:t>
            </a:r>
            <a:r>
              <a:rPr sz="2200" spc="-5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</a:t>
            </a:r>
            <a:r>
              <a:rPr sz="2200" spc="-50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property</a:t>
            </a:r>
            <a:r>
              <a:rPr sz="2200" spc="-4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from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45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SFHA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926465" lvl="1" indent="-231775" algn="just">
              <a:spcBef>
                <a:spcPts val="555"/>
              </a:spcBef>
              <a:buClr>
                <a:srgbClr val="C1C2C4"/>
              </a:buClr>
              <a:buSzPct val="86363"/>
              <a:buFont typeface="Arial"/>
              <a:buChar char="■"/>
              <a:tabLst>
                <a:tab pos="926465" algn="l"/>
              </a:tabLst>
            </a:pPr>
            <a:r>
              <a:rPr sz="2200" spc="-2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Lender</a:t>
            </a:r>
            <a:r>
              <a:rPr sz="2200" spc="-65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Franklin Gothic Medium Cond"/>
                <a:cs typeface="Franklin Gothic Medium Cond"/>
              </a:rPr>
              <a:t>may</a:t>
            </a:r>
            <a:r>
              <a:rPr sz="2200" spc="-6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drop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insurance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requirement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580390" indent="-221615" algn="just">
              <a:spcBef>
                <a:spcPts val="575"/>
              </a:spcBef>
              <a:buClr>
                <a:srgbClr val="5B5C5E"/>
              </a:buClr>
              <a:buSzPct val="86363"/>
              <a:buChar char="•"/>
              <a:tabLst>
                <a:tab pos="580390" algn="l"/>
              </a:tabLst>
            </a:pPr>
            <a:r>
              <a:rPr sz="2200" spc="-20" dirty="0">
                <a:latin typeface="Franklin Gothic Medium Cond"/>
                <a:cs typeface="Franklin Gothic Medium Cond"/>
              </a:rPr>
              <a:t>Change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flood</a:t>
            </a:r>
            <a:r>
              <a:rPr sz="2200" spc="-6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zone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affecting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6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property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926465" lvl="1" indent="-231775" algn="just">
              <a:spcBef>
                <a:spcPts val="550"/>
              </a:spcBef>
              <a:buClr>
                <a:srgbClr val="C1C2C4"/>
              </a:buClr>
              <a:buSzPct val="86363"/>
              <a:buFont typeface="Arial"/>
              <a:buChar char="■"/>
              <a:tabLst>
                <a:tab pos="926465" algn="l"/>
              </a:tabLst>
            </a:pPr>
            <a:r>
              <a:rPr sz="2200" spc="-10" dirty="0">
                <a:latin typeface="Franklin Gothic Medium Cond"/>
                <a:cs typeface="Franklin Gothic Medium Cond"/>
              </a:rPr>
              <a:t>From</a:t>
            </a:r>
            <a:r>
              <a:rPr sz="2200" spc="-9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an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zone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to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VE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zone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(or</a:t>
            </a:r>
            <a:r>
              <a:rPr sz="2200" spc="-6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from</a:t>
            </a:r>
            <a:r>
              <a:rPr sz="2200" spc="-8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Zone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to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Zone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AO,</a:t>
            </a:r>
            <a:r>
              <a:rPr sz="2200" spc="-5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etc.)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927100" marR="188595" lvl="1" indent="-231775" algn="just">
              <a:lnSpc>
                <a:spcPts val="2500"/>
              </a:lnSpc>
              <a:spcBef>
                <a:spcPts val="875"/>
              </a:spcBef>
              <a:buClr>
                <a:srgbClr val="C1C2C4"/>
              </a:buClr>
              <a:buSzPct val="86363"/>
              <a:buFont typeface="Arial"/>
              <a:buChar char="■"/>
              <a:tabLst>
                <a:tab pos="927100" algn="l"/>
              </a:tabLst>
            </a:pPr>
            <a:r>
              <a:rPr sz="2200" spc="-10" dirty="0">
                <a:latin typeface="Franklin Gothic Medium Cond"/>
                <a:cs typeface="Franklin Gothic Medium Cond"/>
              </a:rPr>
              <a:t>Rating</a:t>
            </a:r>
            <a:r>
              <a:rPr sz="2200" spc="-8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will</a:t>
            </a:r>
            <a:r>
              <a:rPr sz="2200" spc="-5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not</a:t>
            </a:r>
            <a:r>
              <a:rPr sz="2200" spc="-55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change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unless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policy</a:t>
            </a:r>
            <a:r>
              <a:rPr sz="2200" spc="-6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is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allowed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to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lapse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or</a:t>
            </a:r>
            <a:r>
              <a:rPr sz="2200" spc="-5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building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25" dirty="0">
                <a:latin typeface="Franklin Gothic Medium Cond"/>
                <a:cs typeface="Franklin Gothic Medium Cond"/>
              </a:rPr>
              <a:t>is substantially</a:t>
            </a:r>
            <a:r>
              <a:rPr sz="2200" spc="2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improved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927100" marR="5080" lvl="1" indent="-230504" algn="just">
              <a:lnSpc>
                <a:spcPct val="98600"/>
              </a:lnSpc>
              <a:spcBef>
                <a:spcPts val="425"/>
              </a:spcBef>
              <a:buClr>
                <a:srgbClr val="C1C2C4"/>
              </a:buClr>
              <a:buSzPct val="86363"/>
              <a:buFont typeface="Arial"/>
              <a:buChar char="■"/>
              <a:tabLst>
                <a:tab pos="927100" algn="l"/>
              </a:tabLst>
            </a:pPr>
            <a:r>
              <a:rPr sz="2200" dirty="0">
                <a:latin typeface="Franklin Gothic Medium Cond"/>
                <a:cs typeface="Franklin Gothic Medium Cond"/>
              </a:rPr>
              <a:t>If</a:t>
            </a:r>
            <a:r>
              <a:rPr sz="2200" spc="-7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new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zone</a:t>
            </a:r>
            <a:r>
              <a:rPr sz="2200" spc="-7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results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in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less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costly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premium,</a:t>
            </a:r>
            <a:r>
              <a:rPr sz="2200" spc="-6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policy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can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be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endorsed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25" dirty="0">
                <a:latin typeface="Franklin Gothic Medium Cond"/>
                <a:cs typeface="Franklin Gothic Medium Cond"/>
              </a:rPr>
              <a:t>to </a:t>
            </a:r>
            <a:r>
              <a:rPr sz="2200" spc="-10" dirty="0">
                <a:latin typeface="Franklin Gothic Medium Cond"/>
                <a:cs typeface="Franklin Gothic Medium Cond"/>
              </a:rPr>
              <a:t>revise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rate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to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new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zone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with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prorated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refund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for</a:t>
            </a:r>
            <a:r>
              <a:rPr sz="2200" spc="-6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difference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for</a:t>
            </a:r>
            <a:r>
              <a:rPr sz="2200" spc="-55" dirty="0">
                <a:latin typeface="Franklin Gothic Medium Cond"/>
                <a:cs typeface="Franklin Gothic Medium Cond"/>
              </a:rPr>
              <a:t> </a:t>
            </a:r>
            <a:r>
              <a:rPr sz="2200" spc="-25" dirty="0">
                <a:latin typeface="Franklin Gothic Medium Cond"/>
                <a:cs typeface="Franklin Gothic Medium Cond"/>
              </a:rPr>
              <a:t>the </a:t>
            </a:r>
            <a:r>
              <a:rPr sz="2200" spc="-20" dirty="0">
                <a:latin typeface="Franklin Gothic Medium Cond"/>
                <a:cs typeface="Franklin Gothic Medium Cond"/>
              </a:rPr>
              <a:t>remainder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of</a:t>
            </a:r>
            <a:r>
              <a:rPr sz="2200" spc="-6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policy</a:t>
            </a:r>
            <a:r>
              <a:rPr sz="2200" spc="-5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year.</a:t>
            </a:r>
            <a:r>
              <a:rPr sz="2200" spc="305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Insured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needs</a:t>
            </a:r>
            <a:r>
              <a:rPr sz="2200" spc="-7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to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ask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the</a:t>
            </a:r>
            <a:r>
              <a:rPr sz="2200" spc="-9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AGENT</a:t>
            </a:r>
            <a:r>
              <a:rPr sz="2200" spc="-6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to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do</a:t>
            </a:r>
            <a:r>
              <a:rPr sz="2200" spc="-6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this!</a:t>
            </a:r>
            <a:endParaRPr sz="2200" dirty="0">
              <a:latin typeface="Franklin Gothic Medium Cond"/>
              <a:cs typeface="Franklin Gothic Medium C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677" y="0"/>
            <a:ext cx="10515600" cy="1111586"/>
          </a:xfrm>
          <a:prstGeom prst="rect">
            <a:avLst/>
          </a:prstGeom>
        </p:spPr>
        <p:txBody>
          <a:bodyPr vert="horz" wrap="square" lIns="0" tIns="430276" rIns="0" bIns="0" rtlCol="0" anchor="ctr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dirty="0"/>
              <a:t>Effects</a:t>
            </a:r>
            <a:r>
              <a:rPr spc="-80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dirty="0"/>
              <a:t>New</a:t>
            </a:r>
            <a:r>
              <a:rPr spc="-80" dirty="0"/>
              <a:t> </a:t>
            </a:r>
            <a:r>
              <a:rPr dirty="0"/>
              <a:t>Flood</a:t>
            </a:r>
            <a:r>
              <a:rPr spc="-80" dirty="0"/>
              <a:t> </a:t>
            </a:r>
            <a:r>
              <a:rPr dirty="0"/>
              <a:t>Zones</a:t>
            </a:r>
            <a:r>
              <a:rPr spc="-75" dirty="0"/>
              <a:t> </a:t>
            </a:r>
            <a:r>
              <a:rPr dirty="0"/>
              <a:t>on</a:t>
            </a:r>
            <a:r>
              <a:rPr spc="-85" dirty="0"/>
              <a:t> </a:t>
            </a:r>
            <a:r>
              <a:rPr dirty="0"/>
              <a:t>Flood</a:t>
            </a:r>
            <a:r>
              <a:rPr spc="-80" dirty="0"/>
              <a:t> </a:t>
            </a:r>
            <a:r>
              <a:rPr spc="-10" dirty="0"/>
              <a:t>Insurance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0B54-2691-A02C-2C12-AB8DD8BC0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questions I will try and answer: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7DB16-1410-F818-09CA-5C3B75528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in Brown County did the new FEMA map panels update?</a:t>
            </a:r>
          </a:p>
          <a:p>
            <a:r>
              <a:rPr lang="en-US" dirty="0"/>
              <a:t>What are the new flood zones and what do they mean?</a:t>
            </a:r>
          </a:p>
          <a:p>
            <a:r>
              <a:rPr lang="en-US" dirty="0"/>
              <a:t>Is this part of the Great Lakes Coastal Flood Study project?</a:t>
            </a:r>
          </a:p>
          <a:p>
            <a:r>
              <a:rPr lang="en-US" dirty="0"/>
              <a:t>Where can flood study information be downloaded?</a:t>
            </a:r>
          </a:p>
          <a:p>
            <a:r>
              <a:rPr lang="en-US" dirty="0"/>
              <a:t>How to properly interpolate between transect lines?</a:t>
            </a:r>
          </a:p>
          <a:p>
            <a:r>
              <a:rPr lang="en-US" dirty="0"/>
              <a:t>Any important dates when fill is considered fill?</a:t>
            </a:r>
          </a:p>
          <a:p>
            <a:r>
              <a:rPr lang="en-US" dirty="0"/>
              <a:t>Any major ordinance changes due to the new flood maps?</a:t>
            </a:r>
          </a:p>
        </p:txBody>
      </p:sp>
    </p:spTree>
    <p:extLst>
      <p:ext uri="{BB962C8B-B14F-4D97-AF65-F5344CB8AC3E}">
        <p14:creationId xmlns:p14="http://schemas.microsoft.com/office/powerpoint/2010/main" val="3120012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FBDAE9E8-0C3B-3003-BBEE-F33E344FE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2"/>
            <a:ext cx="12192000" cy="67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8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1E24-4FB1-F0C5-D141-9887B97E9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232470"/>
            <a:ext cx="11411338" cy="63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70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BE30C-E1E8-3A78-BFAE-9BD932AD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2" y="201214"/>
            <a:ext cx="10394302" cy="62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29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DF03CB-43AF-7CE7-F51B-A3CB343EA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1" y="166589"/>
            <a:ext cx="11215396" cy="617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08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6ACBAE3-EF1F-857F-4370-D785D8780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6"/>
            <a:ext cx="12192000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23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118234-CC93-85DD-6E23-CC683701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69" y="419878"/>
            <a:ext cx="11608905" cy="59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3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70B61-C0D9-E501-F9BC-A1849B244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98" y="485192"/>
            <a:ext cx="11249604" cy="58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30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74C2B-1805-D6E8-DF45-EC6B8D8C1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" y="0"/>
            <a:ext cx="11986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89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33282-E580-B603-4CD2-4B98D0E94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16" y="0"/>
            <a:ext cx="7359582" cy="63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50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1054A-3EA1-5ACA-AACF-A9EAF951C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255" y="0"/>
            <a:ext cx="6209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4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49CC212-491B-0743-8F83-6888717FC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48" y="729842"/>
            <a:ext cx="1060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59717-F0DB-FF12-2074-6204040FC1A2}"/>
              </a:ext>
            </a:extLst>
          </p:cNvPr>
          <p:cNvSpPr txBox="1"/>
          <p:nvPr/>
        </p:nvSpPr>
        <p:spPr>
          <a:xfrm>
            <a:off x="1963024" y="310393"/>
            <a:ext cx="645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Where in Brown County were the new FEMA map panels updated?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65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F435D-8D4E-BC49-4F3B-6BF06BD77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62" y="0"/>
            <a:ext cx="114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60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790F-4922-DBA8-71AB-C5F84816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QUESTIONS???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90CC2-9276-0F22-A85F-3AAA53E1B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Contacts for Brown County </a:t>
            </a:r>
            <a:r>
              <a:rPr lang="en-US" dirty="0">
                <a:solidFill>
                  <a:srgbClr val="FF0000"/>
                </a:solidFill>
              </a:rPr>
              <a:t>(all unincorporated areas and Villages of Bellevue and Allouez)</a:t>
            </a:r>
            <a:r>
              <a:rPr lang="en-US" dirty="0"/>
              <a:t> related floodplain questions:</a:t>
            </a:r>
          </a:p>
          <a:p>
            <a:r>
              <a:rPr lang="en-US" dirty="0"/>
              <a:t>MATT HEYROTH – (920) 680-7897  matt.heyroth@browncountywi.gov</a:t>
            </a:r>
          </a:p>
          <a:p>
            <a:r>
              <a:rPr lang="en-US" dirty="0"/>
              <a:t>LISA LUEDKE – (920) 680-7898  lisa.Luedke@browncountywi.gov</a:t>
            </a:r>
          </a:p>
          <a:p>
            <a:endParaRPr lang="en-US" dirty="0"/>
          </a:p>
          <a:p>
            <a:r>
              <a:rPr lang="en-US" dirty="0"/>
              <a:t>Other helpful contacts: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latin typeface="Calibri" panose="020F0502020204030204" pitchFamily="34" charset="0"/>
              </a:rPr>
              <a:t>Insurance Information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James Sink –Regional Flood Insurance Specialist </a:t>
            </a:r>
            <a:r>
              <a:rPr lang="en-US" sz="1800" b="0" i="0" u="none" strike="noStrike" baseline="0" dirty="0">
                <a:solidFill>
                  <a:srgbClr val="0562C1"/>
                </a:solidFill>
                <a:latin typeface="Calibri" panose="020F0502020204030204" pitchFamily="34" charset="0"/>
                <a:hlinkClick r:id="rId2"/>
              </a:rPr>
              <a:t>james.sink@fema.dhs.gov</a:t>
            </a:r>
            <a:endParaRPr lang="en-US" sz="1800" b="0" i="0" u="none" strike="noStrike" baseline="0" dirty="0">
              <a:solidFill>
                <a:srgbClr val="0562C1"/>
              </a:solidFill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latin typeface="Calibri" panose="020F0502020204030204" pitchFamily="34" charset="0"/>
              </a:rPr>
              <a:t>FEMA Frank Shockey –Senior Floodplain Management Specialist </a:t>
            </a:r>
            <a:r>
              <a:rPr lang="en-US" sz="1800" b="1" i="0" u="none" strike="noStrike" baseline="0" dirty="0">
                <a:solidFill>
                  <a:srgbClr val="0562C1"/>
                </a:solidFill>
                <a:latin typeface="Calibri" panose="020F0502020204030204" pitchFamily="34" charset="0"/>
                <a:hlinkClick r:id="rId3"/>
              </a:rPr>
              <a:t>frank.shockey@fema.dhs.gov</a:t>
            </a:r>
            <a:endParaRPr lang="en-US" sz="1800" b="1" i="0" u="none" strike="noStrike" baseline="0" dirty="0">
              <a:solidFill>
                <a:srgbClr val="0562C1"/>
              </a:solidFill>
              <a:latin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0562C1"/>
                </a:solidFill>
                <a:latin typeface="Calibri" panose="020F0502020204030204" pitchFamily="34" charset="0"/>
              </a:rPr>
              <a:t>DNR – Ryan Pichler – </a:t>
            </a:r>
            <a:r>
              <a:rPr lang="en-US" sz="1800" b="1" dirty="0">
                <a:solidFill>
                  <a:srgbClr val="0562C1"/>
                </a:solidFill>
                <a:latin typeface="Calibri" panose="020F0502020204030204" pitchFamily="34" charset="0"/>
                <a:hlinkClick r:id="rId4"/>
              </a:rPr>
              <a:t>Ryan.Pichler@wisconsin.gov</a:t>
            </a:r>
            <a:r>
              <a:rPr lang="en-US" sz="1800" b="1" dirty="0">
                <a:solidFill>
                  <a:srgbClr val="0562C1"/>
                </a:solidFill>
                <a:latin typeface="Calibri" panose="020F0502020204030204" pitchFamily="34" charset="0"/>
              </a:rPr>
              <a:t> or mobile (920) 769-6234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7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E8EFB50-B8CE-3AB4-35DB-EE301CA53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4" y="0"/>
            <a:ext cx="11503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3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7B500D-511C-39E5-1353-89FC3BF3BBC0}"/>
              </a:ext>
            </a:extLst>
          </p:cNvPr>
          <p:cNvSpPr txBox="1"/>
          <p:nvPr/>
        </p:nvSpPr>
        <p:spPr>
          <a:xfrm>
            <a:off x="3047301" y="3107932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https://browncounty.maps.arcgis.com/apps/webappviewer/index.html?id=29a9b59d678d45468b538692d2752dd8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D37A4-3A44-CBB2-9C39-E6C5982A1D99}"/>
              </a:ext>
            </a:extLst>
          </p:cNvPr>
          <p:cNvSpPr txBox="1"/>
          <p:nvPr/>
        </p:nvSpPr>
        <p:spPr>
          <a:xfrm>
            <a:off x="883239" y="1064382"/>
            <a:ext cx="104227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Share PowerPoint with group and you can click on link below</a:t>
            </a:r>
          </a:p>
          <a:p>
            <a:r>
              <a:rPr lang="en-US" sz="3200" dirty="0"/>
              <a:t>which hopefully will bring you right to the location for viewing</a:t>
            </a:r>
          </a:p>
        </p:txBody>
      </p:sp>
    </p:spTree>
    <p:extLst>
      <p:ext uri="{BB962C8B-B14F-4D97-AF65-F5344CB8AC3E}">
        <p14:creationId xmlns:p14="http://schemas.microsoft.com/office/powerpoint/2010/main" val="2381924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0960" y="2836440"/>
            <a:ext cx="5111750" cy="31820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71600" y="1430021"/>
            <a:ext cx="8637270" cy="4661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10"/>
              </a:lnSpc>
              <a:spcBef>
                <a:spcPts val="100"/>
              </a:spcBef>
            </a:pPr>
            <a:r>
              <a:rPr sz="1600" b="1" dirty="0">
                <a:latin typeface="Franklin Gothic Demi Cond"/>
                <a:cs typeface="Franklin Gothic Demi Cond"/>
              </a:rPr>
              <a:t>Zone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spc="-25" dirty="0">
                <a:latin typeface="Franklin Gothic Demi Cond"/>
                <a:cs typeface="Franklin Gothic Demi Cond"/>
              </a:rPr>
              <a:t>VE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marR="5080" indent="-285750">
              <a:lnSpc>
                <a:spcPts val="1700"/>
              </a:lnSpc>
              <a:spcBef>
                <a:spcPts val="130"/>
              </a:spcBef>
              <a:buClr>
                <a:srgbClr val="3E3F3E"/>
              </a:buClr>
              <a:buSzPct val="87500"/>
              <a:buFont typeface="Arial"/>
              <a:buChar char="•"/>
              <a:tabLst>
                <a:tab pos="297815" algn="l"/>
              </a:tabLst>
            </a:pPr>
            <a:r>
              <a:rPr sz="1600" b="1" dirty="0">
                <a:latin typeface="Franklin Gothic Demi Cond"/>
                <a:cs typeface="Franklin Gothic Demi Cond"/>
              </a:rPr>
              <a:t>Coastal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high-</a:t>
            </a:r>
            <a:r>
              <a:rPr sz="1600" b="1" dirty="0">
                <a:latin typeface="Franklin Gothic Demi Cond"/>
                <a:cs typeface="Franklin Gothic Demi Cond"/>
              </a:rPr>
              <a:t>hazard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zone,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where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wave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action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and/or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high-</a:t>
            </a:r>
            <a:r>
              <a:rPr sz="1600" b="1" dirty="0">
                <a:latin typeface="Franklin Gothic Demi Cond"/>
                <a:cs typeface="Franklin Gothic Demi Cond"/>
              </a:rPr>
              <a:t>velocity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water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can</a:t>
            </a:r>
            <a:r>
              <a:rPr sz="1600" b="1" spc="-5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cause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structural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damage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during </a:t>
            </a:r>
            <a:r>
              <a:rPr sz="1600" b="1" dirty="0">
                <a:latin typeface="Franklin Gothic Demi Cond"/>
                <a:cs typeface="Franklin Gothic Demi Cond"/>
              </a:rPr>
              <a:t>the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1-percent-annual-</a:t>
            </a:r>
            <a:r>
              <a:rPr sz="1600" b="1" dirty="0">
                <a:latin typeface="Franklin Gothic Demi Cond"/>
                <a:cs typeface="Franklin Gothic Demi Cond"/>
              </a:rPr>
              <a:t>chance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spc="-20" dirty="0">
                <a:latin typeface="Franklin Gothic Demi Cond"/>
                <a:cs typeface="Franklin Gothic Demi Cond"/>
              </a:rPr>
              <a:t>flood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indent="-285115">
              <a:lnSpc>
                <a:spcPts val="1630"/>
              </a:lnSpc>
              <a:buClr>
                <a:srgbClr val="3E3F3E"/>
              </a:buClr>
              <a:buSzPct val="87500"/>
              <a:buFont typeface="Arial"/>
              <a:buChar char="•"/>
              <a:tabLst>
                <a:tab pos="297815" algn="l"/>
              </a:tabLst>
            </a:pPr>
            <a:r>
              <a:rPr sz="1600" b="1" dirty="0">
                <a:latin typeface="Franklin Gothic Demi Cond"/>
                <a:cs typeface="Franklin Gothic Demi Cond"/>
              </a:rPr>
              <a:t>Wave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heights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or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wave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runup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&gt;=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3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spc="-20" dirty="0">
                <a:latin typeface="Franklin Gothic Demi Cond"/>
                <a:cs typeface="Franklin Gothic Demi Cond"/>
              </a:rPr>
              <a:t>feet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indent="-285115">
              <a:lnSpc>
                <a:spcPts val="1860"/>
              </a:lnSpc>
              <a:buClr>
                <a:srgbClr val="3E3F3E"/>
              </a:buClr>
              <a:buSzPct val="87500"/>
              <a:buFont typeface="Arial"/>
              <a:buChar char="•"/>
              <a:tabLst>
                <a:tab pos="297815" algn="l"/>
              </a:tabLst>
            </a:pPr>
            <a:r>
              <a:rPr sz="1600" b="1" spc="-10" dirty="0">
                <a:latin typeface="Franklin Gothic Demi Cond"/>
                <a:cs typeface="Franklin Gothic Demi Cond"/>
              </a:rPr>
              <a:t>Subdivided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into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elevation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zones,</a:t>
            </a:r>
            <a:r>
              <a:rPr sz="1600" b="1" spc="-2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and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BFEs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are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assigned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12700">
              <a:lnSpc>
                <a:spcPts val="1810"/>
              </a:lnSpc>
              <a:spcBef>
                <a:spcPts val="960"/>
              </a:spcBef>
            </a:pPr>
            <a:r>
              <a:rPr sz="1600" b="1" dirty="0">
                <a:latin typeface="Franklin Gothic Demi Cond"/>
                <a:cs typeface="Franklin Gothic Demi Cond"/>
              </a:rPr>
              <a:t>Zone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spc="-25" dirty="0">
                <a:latin typeface="Franklin Gothic Demi Cond"/>
                <a:cs typeface="Franklin Gothic Demi Cond"/>
              </a:rPr>
              <a:t>AE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marR="5402580" indent="-285750" algn="just">
              <a:lnSpc>
                <a:spcPts val="1700"/>
              </a:lnSpc>
              <a:spcBef>
                <a:spcPts val="130"/>
              </a:spcBef>
              <a:buFont typeface="Arial"/>
              <a:buChar char="•"/>
              <a:tabLst>
                <a:tab pos="297815" algn="l"/>
              </a:tabLst>
            </a:pPr>
            <a:r>
              <a:rPr sz="1600" b="1" dirty="0">
                <a:latin typeface="Franklin Gothic Demi Cond"/>
                <a:cs typeface="Franklin Gothic Demi Cond"/>
              </a:rPr>
              <a:t>Applied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in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areas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subject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to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lower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spc="-20" dirty="0">
                <a:latin typeface="Franklin Gothic Demi Cond"/>
                <a:cs typeface="Franklin Gothic Demi Cond"/>
              </a:rPr>
              <a:t>wave </a:t>
            </a:r>
            <a:r>
              <a:rPr sz="1600" b="1" dirty="0">
                <a:latin typeface="Franklin Gothic Demi Cond"/>
                <a:cs typeface="Franklin Gothic Demi Cond"/>
              </a:rPr>
              <a:t>energy</a:t>
            </a:r>
            <a:r>
              <a:rPr sz="1600" b="1" spc="-1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or</a:t>
            </a:r>
            <a:r>
              <a:rPr sz="1600" b="1" spc="-20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inundation</a:t>
            </a:r>
            <a:r>
              <a:rPr sz="1600" b="1" spc="-1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by</a:t>
            </a:r>
            <a:r>
              <a:rPr sz="1600" b="1" spc="-1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the</a:t>
            </a:r>
            <a:r>
              <a:rPr sz="1600" b="1" spc="-15" dirty="0">
                <a:latin typeface="Franklin Gothic Demi Cond"/>
                <a:cs typeface="Franklin Gothic Demi Cond"/>
              </a:rPr>
              <a:t> </a:t>
            </a:r>
            <a:r>
              <a:rPr sz="1600" b="1" spc="-20" dirty="0">
                <a:latin typeface="Franklin Gothic Demi Cond"/>
                <a:cs typeface="Franklin Gothic Demi Cond"/>
              </a:rPr>
              <a:t>1-</a:t>
            </a:r>
            <a:r>
              <a:rPr sz="1600" b="1" spc="-10" dirty="0">
                <a:latin typeface="Franklin Gothic Demi Cond"/>
                <a:cs typeface="Franklin Gothic Demi Cond"/>
              </a:rPr>
              <a:t>percent- annual-</a:t>
            </a:r>
            <a:r>
              <a:rPr sz="1600" b="1" dirty="0">
                <a:latin typeface="Franklin Gothic Demi Cond"/>
                <a:cs typeface="Franklin Gothic Demi Cond"/>
              </a:rPr>
              <a:t>chance</a:t>
            </a:r>
            <a:r>
              <a:rPr sz="1600" b="1" spc="-60" dirty="0">
                <a:latin typeface="Franklin Gothic Demi Cond"/>
                <a:cs typeface="Franklin Gothic Demi Cond"/>
              </a:rPr>
              <a:t> </a:t>
            </a:r>
            <a:r>
              <a:rPr sz="1600" b="1" spc="-20" dirty="0">
                <a:latin typeface="Franklin Gothic Demi Cond"/>
                <a:cs typeface="Franklin Gothic Demi Cond"/>
              </a:rPr>
              <a:t>flood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indent="-285115" algn="just">
              <a:lnSpc>
                <a:spcPts val="1670"/>
              </a:lnSpc>
              <a:buFont typeface="Arial"/>
              <a:buChar char="•"/>
              <a:tabLst>
                <a:tab pos="297815" algn="l"/>
              </a:tabLst>
            </a:pPr>
            <a:r>
              <a:rPr sz="1600" b="1" dirty="0">
                <a:latin typeface="Franklin Gothic Demi Cond"/>
                <a:cs typeface="Franklin Gothic Demi Cond"/>
              </a:rPr>
              <a:t>Wave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heights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or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wave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runup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&lt;</a:t>
            </a:r>
            <a:r>
              <a:rPr sz="1600" b="1" spc="-4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3</a:t>
            </a:r>
            <a:r>
              <a:rPr sz="1600" b="1" spc="-45" dirty="0">
                <a:latin typeface="Franklin Gothic Demi Cond"/>
                <a:cs typeface="Franklin Gothic Demi Cond"/>
              </a:rPr>
              <a:t> </a:t>
            </a:r>
            <a:r>
              <a:rPr sz="1600" b="1" spc="-20" dirty="0">
                <a:latin typeface="Franklin Gothic Demi Cond"/>
                <a:cs typeface="Franklin Gothic Demi Cond"/>
              </a:rPr>
              <a:t>feet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marR="5111750" indent="-285750" algn="just">
              <a:lnSpc>
                <a:spcPts val="1700"/>
              </a:lnSpc>
              <a:spcBef>
                <a:spcPts val="120"/>
              </a:spcBef>
              <a:buFont typeface="Arial"/>
              <a:buChar char="•"/>
              <a:tabLst>
                <a:tab pos="297815" algn="l"/>
              </a:tabLst>
            </a:pPr>
            <a:r>
              <a:rPr sz="1600" b="1" spc="-10" dirty="0">
                <a:latin typeface="Franklin Gothic Demi Cond"/>
                <a:cs typeface="Franklin Gothic Demi Cond"/>
              </a:rPr>
              <a:t>Subdivided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into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elevation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zones,</a:t>
            </a:r>
            <a:r>
              <a:rPr sz="1600" b="1" spc="-2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and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spc="-20" dirty="0">
                <a:latin typeface="Franklin Gothic Demi Cond"/>
                <a:cs typeface="Franklin Gothic Demi Cond"/>
              </a:rPr>
              <a:t>BFEs </a:t>
            </a:r>
            <a:r>
              <a:rPr sz="1600" b="1" dirty="0">
                <a:latin typeface="Franklin Gothic Demi Cond"/>
                <a:cs typeface="Franklin Gothic Demi Cond"/>
              </a:rPr>
              <a:t>are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assigned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12700">
              <a:lnSpc>
                <a:spcPts val="1810"/>
              </a:lnSpc>
              <a:spcBef>
                <a:spcPts val="1065"/>
              </a:spcBef>
            </a:pPr>
            <a:r>
              <a:rPr sz="1600" b="1" dirty="0">
                <a:latin typeface="Franklin Gothic Demi Cond"/>
                <a:cs typeface="Franklin Gothic Demi Cond"/>
              </a:rPr>
              <a:t>Zone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spc="-25" dirty="0">
                <a:latin typeface="Franklin Gothic Demi Cond"/>
                <a:cs typeface="Franklin Gothic Demi Cond"/>
              </a:rPr>
              <a:t>AO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marR="5104765" indent="-285750" algn="just">
              <a:lnSpc>
                <a:spcPts val="1700"/>
              </a:lnSpc>
              <a:spcBef>
                <a:spcPts val="135"/>
              </a:spcBef>
              <a:buFont typeface="Arial"/>
              <a:buChar char="•"/>
              <a:tabLst>
                <a:tab pos="297815" algn="l"/>
              </a:tabLst>
            </a:pPr>
            <a:r>
              <a:rPr sz="1600" b="1" dirty="0">
                <a:latin typeface="Franklin Gothic Demi Cond"/>
                <a:cs typeface="Franklin Gothic Demi Cond"/>
              </a:rPr>
              <a:t>Applied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in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areas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of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sheet-</a:t>
            </a:r>
            <a:r>
              <a:rPr sz="1600" b="1" dirty="0">
                <a:latin typeface="Franklin Gothic Demi Cond"/>
                <a:cs typeface="Franklin Gothic Demi Cond"/>
              </a:rPr>
              <a:t>flow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and</a:t>
            </a:r>
            <a:r>
              <a:rPr sz="1600" b="1" spc="-25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shallow flooding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indent="-285115" algn="just">
              <a:lnSpc>
                <a:spcPts val="1689"/>
              </a:lnSpc>
              <a:buFont typeface="Arial"/>
              <a:buChar char="•"/>
              <a:tabLst>
                <a:tab pos="297815" algn="l"/>
              </a:tabLst>
            </a:pPr>
            <a:r>
              <a:rPr sz="1600" b="1" dirty="0">
                <a:latin typeface="Franklin Gothic Demi Cond"/>
                <a:cs typeface="Franklin Gothic Demi Cond"/>
              </a:rPr>
              <a:t>Given</a:t>
            </a:r>
            <a:r>
              <a:rPr sz="1600" b="1" spc="-2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an</a:t>
            </a:r>
            <a:r>
              <a:rPr sz="1600" b="1" spc="-20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associated</a:t>
            </a:r>
            <a:r>
              <a:rPr sz="1600" b="1" spc="-2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depth</a:t>
            </a:r>
            <a:r>
              <a:rPr sz="1600" b="1" spc="-2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instead</a:t>
            </a:r>
            <a:r>
              <a:rPr sz="1600" b="1" spc="-1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of</a:t>
            </a:r>
            <a:r>
              <a:rPr sz="1600" b="1" spc="-2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</a:t>
            </a:r>
            <a:r>
              <a:rPr sz="1600" b="1" spc="-20" dirty="0">
                <a:latin typeface="Franklin Gothic Demi Cond"/>
                <a:cs typeface="Franklin Gothic Demi Cond"/>
              </a:rPr>
              <a:t> </a:t>
            </a:r>
            <a:r>
              <a:rPr sz="1600" b="1" spc="-25" dirty="0">
                <a:latin typeface="Franklin Gothic Demi Cond"/>
                <a:cs typeface="Franklin Gothic Demi Cond"/>
              </a:rPr>
              <a:t>BFE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12700">
              <a:lnSpc>
                <a:spcPts val="1810"/>
              </a:lnSpc>
              <a:spcBef>
                <a:spcPts val="1080"/>
              </a:spcBef>
            </a:pPr>
            <a:r>
              <a:rPr sz="1600" b="1" dirty="0">
                <a:latin typeface="Franklin Gothic Demi Cond"/>
                <a:cs typeface="Franklin Gothic Demi Cond"/>
              </a:rPr>
              <a:t>Zone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spc="-25" dirty="0">
                <a:latin typeface="Franklin Gothic Demi Cond"/>
                <a:cs typeface="Franklin Gothic Demi Cond"/>
              </a:rPr>
              <a:t>AH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indent="-285115" algn="just">
              <a:lnSpc>
                <a:spcPts val="1689"/>
              </a:lnSpc>
              <a:buFont typeface="Arial"/>
              <a:buChar char="•"/>
              <a:tabLst>
                <a:tab pos="297815" algn="l"/>
              </a:tabLst>
            </a:pPr>
            <a:r>
              <a:rPr sz="1600" b="1" dirty="0">
                <a:latin typeface="Franklin Gothic Demi Cond"/>
                <a:cs typeface="Franklin Gothic Demi Cond"/>
              </a:rPr>
              <a:t>Applied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in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areas</a:t>
            </a:r>
            <a:r>
              <a:rPr sz="1600" b="1" spc="-35" dirty="0">
                <a:latin typeface="Franklin Gothic Demi Cond"/>
                <a:cs typeface="Franklin Gothic Demi Cond"/>
              </a:rPr>
              <a:t> </a:t>
            </a:r>
            <a:r>
              <a:rPr sz="1600" b="1" dirty="0">
                <a:latin typeface="Franklin Gothic Demi Cond"/>
                <a:cs typeface="Franklin Gothic Demi Cond"/>
              </a:rPr>
              <a:t>of</a:t>
            </a:r>
            <a:r>
              <a:rPr sz="1600" b="1" spc="-30" dirty="0">
                <a:latin typeface="Franklin Gothic Demi Cond"/>
                <a:cs typeface="Franklin Gothic Demi Cond"/>
              </a:rPr>
              <a:t> </a:t>
            </a:r>
            <a:r>
              <a:rPr sz="1600" b="1" spc="-10" dirty="0">
                <a:latin typeface="Franklin Gothic Demi Cond"/>
                <a:cs typeface="Franklin Gothic Demi Cond"/>
              </a:rPr>
              <a:t>ponding</a:t>
            </a:r>
            <a:endParaRPr sz="1600" dirty="0">
              <a:latin typeface="Franklin Gothic Demi Cond"/>
              <a:cs typeface="Franklin Gothic Demi Cond"/>
            </a:endParaRPr>
          </a:p>
          <a:p>
            <a:pPr marL="297815" indent="-285115" algn="just">
              <a:lnSpc>
                <a:spcPts val="1800"/>
              </a:lnSpc>
              <a:buFont typeface="Arial"/>
              <a:buChar char="•"/>
              <a:tabLst>
                <a:tab pos="297815" algn="l"/>
              </a:tabLst>
            </a:pPr>
            <a:r>
              <a:rPr sz="1600" b="1" spc="-10" dirty="0">
                <a:latin typeface="Franklin Gothic Demi Cond"/>
                <a:cs typeface="Franklin Gothic Demi Cond"/>
              </a:rPr>
              <a:t>Assigned </a:t>
            </a:r>
            <a:r>
              <a:rPr sz="1600" b="1" dirty="0">
                <a:latin typeface="Franklin Gothic Demi Cond"/>
                <a:cs typeface="Franklin Gothic Demi Cond"/>
              </a:rPr>
              <a:t>a</a:t>
            </a:r>
            <a:r>
              <a:rPr sz="1600" b="1" spc="-5" dirty="0">
                <a:latin typeface="Franklin Gothic Demi Cond"/>
                <a:cs typeface="Franklin Gothic Demi Cond"/>
              </a:rPr>
              <a:t> </a:t>
            </a:r>
            <a:r>
              <a:rPr sz="1600" b="1" spc="-25" dirty="0">
                <a:latin typeface="Franklin Gothic Demi Cond"/>
                <a:cs typeface="Franklin Gothic Demi Cond"/>
              </a:rPr>
              <a:t>BFE</a:t>
            </a:r>
            <a:endParaRPr sz="1600" dirty="0">
              <a:latin typeface="Franklin Gothic Demi Cond"/>
              <a:cs typeface="Franklin Gothic Demi C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38075" y="-4793"/>
            <a:ext cx="10515600" cy="1542474"/>
          </a:xfrm>
          <a:prstGeom prst="rect">
            <a:avLst/>
          </a:prstGeom>
        </p:spPr>
        <p:txBody>
          <a:bodyPr vert="horz" wrap="square" lIns="0" tIns="430276" rIns="0" bIns="0" rtlCol="0" anchor="ctr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lang="en-US" sz="2800" dirty="0"/>
              <a:t>What are the new flood zones and what do they mean?</a:t>
            </a:r>
            <a:br>
              <a:rPr lang="en-US" dirty="0"/>
            </a:br>
            <a:r>
              <a:rPr dirty="0"/>
              <a:t>Special</a:t>
            </a:r>
            <a:r>
              <a:rPr spc="-105" dirty="0"/>
              <a:t> </a:t>
            </a:r>
            <a:r>
              <a:rPr dirty="0"/>
              <a:t>Flood</a:t>
            </a:r>
            <a:r>
              <a:rPr spc="-105" dirty="0"/>
              <a:t> </a:t>
            </a:r>
            <a:r>
              <a:rPr dirty="0"/>
              <a:t>Hazard</a:t>
            </a:r>
            <a:r>
              <a:rPr spc="-105" dirty="0"/>
              <a:t> </a:t>
            </a:r>
            <a:r>
              <a:rPr dirty="0"/>
              <a:t>Areas</a:t>
            </a:r>
            <a:r>
              <a:rPr spc="-95" dirty="0"/>
              <a:t> </a:t>
            </a:r>
            <a:r>
              <a:rPr spc="-10" dirty="0"/>
              <a:t>(SFHAs)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21CEE-D05F-3CEB-2B1E-E2CE8F6C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22" y="377505"/>
            <a:ext cx="112065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D0B787-31BC-465E-06B4-901DD14482B1}"/>
              </a:ext>
            </a:extLst>
          </p:cNvPr>
          <p:cNvSpPr txBox="1"/>
          <p:nvPr/>
        </p:nvSpPr>
        <p:spPr>
          <a:xfrm>
            <a:off x="2371345" y="402672"/>
            <a:ext cx="76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SLIDE INDICATES SOME FEMA NATIONAL STANDARDS KEEP IN MIND THAT THERE ARE MORE RESTICTIVE LOCAL STANDARDS!!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0C606-2E2E-5E6B-33FE-F621777C2A52}"/>
              </a:ext>
            </a:extLst>
          </p:cNvPr>
          <p:cNvSpPr txBox="1"/>
          <p:nvPr/>
        </p:nvSpPr>
        <p:spPr>
          <a:xfrm>
            <a:off x="1417739" y="159390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74424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17490-ADB5-6766-6E84-C9D8BD47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2" y="158406"/>
            <a:ext cx="9339943" cy="610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3911" y="2569463"/>
            <a:ext cx="4453128" cy="41391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912" y="-153888"/>
            <a:ext cx="10515600" cy="1416284"/>
          </a:xfrm>
          <a:prstGeom prst="rect">
            <a:avLst/>
          </a:prstGeom>
        </p:spPr>
        <p:txBody>
          <a:bodyPr vert="horz" wrap="square" lIns="0" tIns="427227" rIns="0" bIns="0" rtlCol="0" anchor="ctr">
            <a:spAutoFit/>
          </a:bodyPr>
          <a:lstStyle/>
          <a:p>
            <a:pPr marL="127635"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Is this part of the Great Lakes Coastal Flood study project and</a:t>
            </a:r>
            <a:br>
              <a:rPr lang="en-US" sz="3200" dirty="0"/>
            </a:br>
            <a:r>
              <a:rPr lang="en-US" sz="3200" dirty="0"/>
              <a:t>w</a:t>
            </a:r>
            <a:r>
              <a:rPr sz="3200" dirty="0"/>
              <a:t>hy</a:t>
            </a:r>
            <a:r>
              <a:rPr sz="3200" spc="-65" dirty="0"/>
              <a:t> </a:t>
            </a:r>
            <a:r>
              <a:rPr sz="3200" dirty="0"/>
              <a:t>is</a:t>
            </a:r>
            <a:r>
              <a:rPr sz="3200" spc="-65" dirty="0"/>
              <a:t> </a:t>
            </a:r>
            <a:r>
              <a:rPr sz="3200" dirty="0"/>
              <a:t>FEMA</a:t>
            </a:r>
            <a:r>
              <a:rPr sz="3200" spc="-60" dirty="0"/>
              <a:t> </a:t>
            </a:r>
            <a:r>
              <a:rPr sz="3200" spc="-10" dirty="0"/>
              <a:t>Updating</a:t>
            </a:r>
            <a:r>
              <a:rPr sz="3200" spc="-70" dirty="0"/>
              <a:t> </a:t>
            </a:r>
            <a:r>
              <a:rPr sz="3200" dirty="0"/>
              <a:t>Your</a:t>
            </a:r>
            <a:r>
              <a:rPr sz="3200" spc="-60" dirty="0"/>
              <a:t> </a:t>
            </a:r>
            <a:r>
              <a:rPr sz="3200" dirty="0"/>
              <a:t>Flood</a:t>
            </a:r>
            <a:r>
              <a:rPr sz="3200" spc="-65" dirty="0"/>
              <a:t> </a:t>
            </a:r>
            <a:r>
              <a:rPr sz="3200" spc="-10" dirty="0"/>
              <a:t>Maps?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36328" y="2245072"/>
            <a:ext cx="8347075" cy="366014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45"/>
              </a:spcBef>
            </a:pPr>
            <a:r>
              <a:rPr sz="2150" dirty="0">
                <a:latin typeface="Franklin Gothic Medium Cond"/>
                <a:cs typeface="Franklin Gothic Medium Cond"/>
              </a:rPr>
              <a:t>The</a:t>
            </a:r>
            <a:r>
              <a:rPr sz="2150" spc="120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Great</a:t>
            </a:r>
            <a:r>
              <a:rPr sz="2150" spc="114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 </a:t>
            </a:r>
            <a:r>
              <a:rPr sz="215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Lakes</a:t>
            </a:r>
            <a:r>
              <a:rPr sz="2150" spc="12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 </a:t>
            </a:r>
            <a:r>
              <a:rPr sz="215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Coastal</a:t>
            </a:r>
            <a:r>
              <a:rPr sz="2150" spc="114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 </a:t>
            </a:r>
            <a:r>
              <a:rPr sz="215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Flood</a:t>
            </a:r>
            <a:r>
              <a:rPr sz="2150" spc="12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 </a:t>
            </a:r>
            <a:r>
              <a:rPr sz="2150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Study</a:t>
            </a:r>
            <a:r>
              <a:rPr sz="2150" spc="114" dirty="0">
                <a:solidFill>
                  <a:srgbClr val="00365E"/>
                </a:solidFill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provides</a:t>
            </a:r>
            <a:r>
              <a:rPr sz="2150" spc="120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updated</a:t>
            </a:r>
            <a:r>
              <a:rPr sz="2150" spc="114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flood</a:t>
            </a:r>
            <a:r>
              <a:rPr sz="2150" spc="120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risk</a:t>
            </a:r>
            <a:r>
              <a:rPr sz="2150" spc="114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information</a:t>
            </a:r>
            <a:r>
              <a:rPr sz="2150" spc="120" dirty="0">
                <a:latin typeface="Franklin Gothic Medium Cond"/>
                <a:cs typeface="Franklin Gothic Medium Cond"/>
              </a:rPr>
              <a:t> </a:t>
            </a:r>
            <a:r>
              <a:rPr sz="2150" spc="-25" dirty="0">
                <a:latin typeface="Franklin Gothic Medium Cond"/>
                <a:cs typeface="Franklin Gothic Medium Cond"/>
              </a:rPr>
              <a:t>for </a:t>
            </a:r>
            <a:r>
              <a:rPr sz="2150" dirty="0">
                <a:latin typeface="Franklin Gothic Medium Cond"/>
                <a:cs typeface="Franklin Gothic Medium Cond"/>
              </a:rPr>
              <a:t>areas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around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each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of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the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Great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Lakes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using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uniform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methodology,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updated</a:t>
            </a:r>
            <a:r>
              <a:rPr sz="2150" spc="105" dirty="0">
                <a:latin typeface="Franklin Gothic Medium Cond"/>
                <a:cs typeface="Franklin Gothic Medium Cond"/>
              </a:rPr>
              <a:t> </a:t>
            </a:r>
            <a:r>
              <a:rPr sz="2150" spc="-10" dirty="0">
                <a:latin typeface="Franklin Gothic Medium Cond"/>
                <a:cs typeface="Franklin Gothic Medium Cond"/>
              </a:rPr>
              <a:t>terrain </a:t>
            </a:r>
            <a:r>
              <a:rPr sz="2150" dirty="0">
                <a:latin typeface="Franklin Gothic Medium Cond"/>
                <a:cs typeface="Franklin Gothic Medium Cond"/>
              </a:rPr>
              <a:t>data,</a:t>
            </a:r>
            <a:r>
              <a:rPr sz="2150" spc="100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and</a:t>
            </a:r>
            <a:r>
              <a:rPr sz="2150" spc="114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modern</a:t>
            </a:r>
            <a:r>
              <a:rPr sz="2150" spc="110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wave</a:t>
            </a:r>
            <a:r>
              <a:rPr sz="2150" spc="110" dirty="0">
                <a:latin typeface="Franklin Gothic Medium Cond"/>
                <a:cs typeface="Franklin Gothic Medium Cond"/>
              </a:rPr>
              <a:t> </a:t>
            </a:r>
            <a:r>
              <a:rPr sz="2150" dirty="0">
                <a:latin typeface="Franklin Gothic Medium Cond"/>
                <a:cs typeface="Franklin Gothic Medium Cond"/>
              </a:rPr>
              <a:t>modeling</a:t>
            </a:r>
            <a:r>
              <a:rPr sz="2150" spc="114" dirty="0">
                <a:latin typeface="Franklin Gothic Medium Cond"/>
                <a:cs typeface="Franklin Gothic Medium Cond"/>
              </a:rPr>
              <a:t> </a:t>
            </a:r>
            <a:r>
              <a:rPr sz="2150" spc="-10" dirty="0">
                <a:latin typeface="Franklin Gothic Medium Cond"/>
                <a:cs typeface="Franklin Gothic Medium Cond"/>
              </a:rPr>
              <a:t>techniques.</a:t>
            </a:r>
            <a:endParaRPr sz="2150" dirty="0">
              <a:latin typeface="Franklin Gothic Medium Cond"/>
              <a:cs typeface="Franklin Gothic Medium Cond"/>
            </a:endParaRPr>
          </a:p>
          <a:p>
            <a:pPr marL="12700">
              <a:spcBef>
                <a:spcPts val="2005"/>
              </a:spcBef>
            </a:pPr>
            <a:r>
              <a:rPr sz="2200" dirty="0">
                <a:latin typeface="Franklin Gothic Medium Cond"/>
                <a:cs typeface="Franklin Gothic Medium Cond"/>
              </a:rPr>
              <a:t>Many</a:t>
            </a:r>
            <a:r>
              <a:rPr sz="2200" spc="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factors</a:t>
            </a:r>
            <a:r>
              <a:rPr sz="2200" spc="1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contribute</a:t>
            </a:r>
            <a:r>
              <a:rPr sz="2200" spc="2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to</a:t>
            </a:r>
            <a:r>
              <a:rPr sz="2200" spc="1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flood</a:t>
            </a:r>
            <a:r>
              <a:rPr sz="2200" spc="1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map</a:t>
            </a:r>
            <a:r>
              <a:rPr sz="2200" spc="20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revisions: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365125" marR="4835525" indent="-231775">
              <a:lnSpc>
                <a:spcPct val="102699"/>
              </a:lnSpc>
              <a:spcBef>
                <a:spcPts val="1200"/>
              </a:spcBef>
            </a:pPr>
            <a:r>
              <a:rPr sz="2200" dirty="0">
                <a:latin typeface="Lucida Sans Unicode"/>
                <a:cs typeface="Lucida Sans Unicode"/>
              </a:rPr>
              <a:t>▸</a:t>
            </a:r>
            <a:r>
              <a:rPr sz="2200" spc="-65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Population</a:t>
            </a:r>
            <a:r>
              <a:rPr sz="2200" spc="-1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growth</a:t>
            </a:r>
            <a:r>
              <a:rPr sz="2200" spc="-1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&amp;</a:t>
            </a:r>
            <a:r>
              <a:rPr sz="2200" spc="-15" dirty="0">
                <a:latin typeface="Franklin Gothic Medium Cond"/>
                <a:cs typeface="Franklin Gothic Medium Cond"/>
              </a:rPr>
              <a:t> </a:t>
            </a:r>
            <a:r>
              <a:rPr sz="2200" spc="-10" dirty="0">
                <a:latin typeface="Franklin Gothic Medium Cond"/>
                <a:cs typeface="Franklin Gothic Medium Cond"/>
              </a:rPr>
              <a:t>increased development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133350">
              <a:spcBef>
                <a:spcPts val="745"/>
              </a:spcBef>
            </a:pPr>
            <a:r>
              <a:rPr sz="2200" dirty="0">
                <a:latin typeface="Lucida Sans Unicode"/>
                <a:cs typeface="Lucida Sans Unicode"/>
              </a:rPr>
              <a:t>▸</a:t>
            </a:r>
            <a:r>
              <a:rPr sz="2200" spc="-60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Movement</a:t>
            </a:r>
            <a:r>
              <a:rPr sz="2200" spc="-1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in</a:t>
            </a:r>
            <a:r>
              <a:rPr sz="2200" spc="-1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rivers</a:t>
            </a:r>
            <a:r>
              <a:rPr sz="2200" spc="-1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&amp;</a:t>
            </a:r>
            <a:r>
              <a:rPr sz="2200" spc="-10" dirty="0">
                <a:latin typeface="Franklin Gothic Medium Cond"/>
                <a:cs typeface="Franklin Gothic Medium Cond"/>
              </a:rPr>
              <a:t> shorelines</a:t>
            </a:r>
            <a:endParaRPr sz="2200" dirty="0">
              <a:latin typeface="Franklin Gothic Medium Cond"/>
              <a:cs typeface="Franklin Gothic Medium Cond"/>
            </a:endParaRPr>
          </a:p>
          <a:p>
            <a:pPr marL="365125" marR="4387850" indent="-231775">
              <a:lnSpc>
                <a:spcPct val="101800"/>
              </a:lnSpc>
              <a:spcBef>
                <a:spcPts val="720"/>
              </a:spcBef>
            </a:pPr>
            <a:r>
              <a:rPr sz="2200" dirty="0">
                <a:latin typeface="Lucida Sans Unicode"/>
                <a:cs typeface="Lucida Sans Unicode"/>
              </a:rPr>
              <a:t>▸</a:t>
            </a:r>
            <a:r>
              <a:rPr sz="2200" spc="-65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Changing</a:t>
            </a:r>
            <a:r>
              <a:rPr sz="2200" spc="-1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technology</a:t>
            </a:r>
            <a:r>
              <a:rPr sz="2200" spc="-1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and</a:t>
            </a:r>
            <a:r>
              <a:rPr sz="2200" spc="-10" dirty="0">
                <a:latin typeface="Franklin Gothic Medium Cond"/>
                <a:cs typeface="Franklin Gothic Medium Cond"/>
              </a:rPr>
              <a:t> improved </a:t>
            </a:r>
            <a:r>
              <a:rPr sz="2200" dirty="0">
                <a:latin typeface="Franklin Gothic Medium Cond"/>
                <a:cs typeface="Franklin Gothic Medium Cond"/>
              </a:rPr>
              <a:t>modeling</a:t>
            </a:r>
            <a:r>
              <a:rPr sz="2200" spc="-10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techniques</a:t>
            </a:r>
            <a:r>
              <a:rPr sz="2200" spc="-5" dirty="0">
                <a:latin typeface="Franklin Gothic Medium Cond"/>
                <a:cs typeface="Franklin Gothic Medium Cond"/>
              </a:rPr>
              <a:t> </a:t>
            </a:r>
            <a:r>
              <a:rPr sz="2200" dirty="0">
                <a:latin typeface="Franklin Gothic Medium Cond"/>
                <a:cs typeface="Franklin Gothic Medium Cond"/>
              </a:rPr>
              <a:t>and</a:t>
            </a:r>
            <a:r>
              <a:rPr sz="2200" spc="-5" dirty="0">
                <a:latin typeface="Franklin Gothic Medium Cond"/>
                <a:cs typeface="Franklin Gothic Medium Cond"/>
              </a:rPr>
              <a:t> </a:t>
            </a:r>
            <a:r>
              <a:rPr sz="2200" spc="-20" dirty="0">
                <a:latin typeface="Franklin Gothic Medium Cond"/>
                <a:cs typeface="Franklin Gothic Medium Cond"/>
              </a:rPr>
              <a:t>data</a:t>
            </a:r>
            <a:endParaRPr sz="2200" dirty="0">
              <a:latin typeface="Franklin Gothic Medium Cond"/>
              <a:cs typeface="Franklin Gothic Medium C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1120</Words>
  <Application>Microsoft Office PowerPoint</Application>
  <PresentationFormat>Widescreen</PresentationFormat>
  <Paragraphs>178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Franklin Gothic Demi Cond</vt:lpstr>
      <vt:lpstr>Franklin Gothic Medium Cond</vt:lpstr>
      <vt:lpstr>Lucida Sans Unicode</vt:lpstr>
      <vt:lpstr>Times New Roman</vt:lpstr>
      <vt:lpstr>Office Theme</vt:lpstr>
      <vt:lpstr>Northeast Chapter of Land Surveying Summer Meeting</vt:lpstr>
      <vt:lpstr>Some questions I will try and answer:</vt:lpstr>
      <vt:lpstr>PowerPoint Presentation</vt:lpstr>
      <vt:lpstr>PowerPoint Presentation</vt:lpstr>
      <vt:lpstr>PowerPoint Presentation</vt:lpstr>
      <vt:lpstr>What are the new flood zones and what do they mean? Special Flood Hazard Areas (SFHAs)</vt:lpstr>
      <vt:lpstr>PowerPoint Presentation</vt:lpstr>
      <vt:lpstr>PowerPoint Presentation</vt:lpstr>
      <vt:lpstr>Is this part of the Great Lakes Coastal Flood study project and why is FEMA Updating Your Flood Maps?</vt:lpstr>
      <vt:lpstr>The Great Lakes Coastal Flood Study in Brown County</vt:lpstr>
      <vt:lpstr>PowerPoint Presentation</vt:lpstr>
      <vt:lpstr>PowerPoint Presentation</vt:lpstr>
      <vt:lpstr>PowerPoint Presentation</vt:lpstr>
      <vt:lpstr>Wave Runup Mapping</vt:lpstr>
      <vt:lpstr>Overland Wave Propagation Mapping</vt:lpstr>
      <vt:lpstr>Riverine-Coastal SFHA Integration</vt:lpstr>
      <vt:lpstr>Any important dates for fill placement?</vt:lpstr>
      <vt:lpstr>How has the new maps changed Ordinance?</vt:lpstr>
      <vt:lpstr>Effects of New Flood Zones on Flood Insurance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QUESTIONS???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Northeast Chapter of Land Surveying Summer Meeting</dc:title>
  <dc:creator>Heyroth, Matt R.</dc:creator>
  <cp:lastModifiedBy>Leslie, Tom L.</cp:lastModifiedBy>
  <cp:revision>28</cp:revision>
  <dcterms:created xsi:type="dcterms:W3CDTF">2023-07-05T20:06:53Z</dcterms:created>
  <dcterms:modified xsi:type="dcterms:W3CDTF">2023-10-17T14:55:17Z</dcterms:modified>
</cp:coreProperties>
</file>